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4" d="100"/>
          <a:sy n="94" d="100"/>
        </p:scale>
        <p:origin x="2139" y="27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25.02.2026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4398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25.02.2026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68235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25.02.2026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11910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25.02.2026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7506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25.02.2026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63051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25.02.2026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02967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25.02.2026</a:t>
            </a:fld>
            <a:endParaRPr lang="de-C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74501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25.02.2026</a:t>
            </a:fld>
            <a:endParaRPr lang="de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38859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25.02.2026</a:t>
            </a:fld>
            <a:endParaRPr lang="de-C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40138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25.02.2026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20284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864F-4BC4-4D51-B76E-412F07E5106D}" type="datetimeFigureOut">
              <a:rPr lang="de-CH" smtClean="0"/>
              <a:t>25.02.2026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1171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CA6864F-4BC4-4D51-B76E-412F07E5106D}" type="datetimeFigureOut">
              <a:rPr lang="de-CH" smtClean="0"/>
              <a:t>25.02.2026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502F4CC-1DD4-4434-B34A-08C7BAB7DDD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29519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EA7D8856-7955-EC76-E09B-452D705E28B8}"/>
              </a:ext>
            </a:extLst>
          </p:cNvPr>
          <p:cNvSpPr/>
          <p:nvPr/>
        </p:nvSpPr>
        <p:spPr>
          <a:xfrm>
            <a:off x="707807" y="2166995"/>
            <a:ext cx="1892768" cy="849086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dirty="0">
                <a:solidFill>
                  <a:prstClr val="white"/>
                </a:solidFill>
                <a:latin typeface="Calibri" panose="020F0502020204030204"/>
              </a:rPr>
              <a:t>Familie Blau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Leiter</a:t>
            </a:r>
            <a:endParaRPr kumimoji="0" lang="de-CH" sz="105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algn="ctr">
              <a:defRPr/>
            </a:pPr>
            <a:endParaRPr lang="de-CH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2DA75C01-E5DA-A69B-F737-0552A8B3BBD1}"/>
              </a:ext>
            </a:extLst>
          </p:cNvPr>
          <p:cNvSpPr/>
          <p:nvPr/>
        </p:nvSpPr>
        <p:spPr>
          <a:xfrm>
            <a:off x="708001" y="908852"/>
            <a:ext cx="1892768" cy="84908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CH" dirty="0">
              <a:solidFill>
                <a:sysClr val="windowText" lastClr="000000"/>
              </a:solidFill>
              <a:latin typeface="Calibri" panose="020F0502020204030204"/>
            </a:endParaRPr>
          </a:p>
          <a:p>
            <a:pPr algn="ctr">
              <a:defRPr/>
            </a:pPr>
            <a:r>
              <a:rPr lang="de-CH" dirty="0">
                <a:solidFill>
                  <a:sysClr val="windowText" lastClr="000000"/>
                </a:solidFill>
                <a:latin typeface="Calibri" panose="020F0502020204030204"/>
              </a:rPr>
              <a:t>Familie Gelb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Leiter</a:t>
            </a:r>
            <a:endParaRPr kumimoji="0" lang="de-CH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algn="ctr">
              <a:defRPr/>
            </a:pPr>
            <a:endParaRPr lang="de-CH" dirty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29A7FF64-3F9E-60A5-9C17-5FED9DE37B1E}"/>
              </a:ext>
            </a:extLst>
          </p:cNvPr>
          <p:cNvSpPr/>
          <p:nvPr/>
        </p:nvSpPr>
        <p:spPr>
          <a:xfrm>
            <a:off x="747250" y="4293214"/>
            <a:ext cx="1892768" cy="84908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dirty="0">
                <a:solidFill>
                  <a:prstClr val="white"/>
                </a:solidFill>
                <a:latin typeface="Calibri" panose="020F0502020204030204"/>
              </a:rPr>
              <a:t>Familie Rot</a:t>
            </a:r>
            <a:br>
              <a:rPr lang="de-CH" dirty="0">
                <a:solidFill>
                  <a:prstClr val="white"/>
                </a:solidFill>
                <a:latin typeface="Calibri" panose="020F0502020204030204"/>
              </a:rPr>
            </a:br>
            <a:r>
              <a:rPr kumimoji="0" lang="de-CH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Leiter</a:t>
            </a:r>
            <a:endParaRPr kumimoji="0" lang="de-CH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algn="ctr">
              <a:defRPr/>
            </a:pPr>
            <a:endParaRPr lang="de-CH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5178EC3C-94CE-4154-92A8-6A227B62FB4C}"/>
              </a:ext>
            </a:extLst>
          </p:cNvPr>
          <p:cNvSpPr/>
          <p:nvPr/>
        </p:nvSpPr>
        <p:spPr>
          <a:xfrm>
            <a:off x="747250" y="5583288"/>
            <a:ext cx="1892768" cy="849086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CH" dirty="0">
              <a:solidFill>
                <a:prstClr val="white"/>
              </a:solidFill>
              <a:latin typeface="Calibri" panose="020F0502020204030204"/>
            </a:endParaRPr>
          </a:p>
          <a:p>
            <a:pPr algn="ctr">
              <a:defRPr/>
            </a:pPr>
            <a:r>
              <a:rPr lang="de-CH" dirty="0">
                <a:solidFill>
                  <a:prstClr val="white"/>
                </a:solidFill>
                <a:latin typeface="Calibri" panose="020F0502020204030204"/>
              </a:rPr>
              <a:t>Familie Grün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Leiter</a:t>
            </a:r>
            <a:endParaRPr kumimoji="0" lang="de-CH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algn="ctr">
              <a:defRPr/>
            </a:pPr>
            <a:endParaRPr lang="de-CH" dirty="0">
              <a:solidFill>
                <a:prstClr val="white"/>
              </a:solidFill>
              <a:latin typeface="Calibri" panose="020F0502020204030204"/>
            </a:endParaRPr>
          </a:p>
        </p:txBody>
      </p: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C41E37B7-3FAD-08E2-C809-DD77341EAF7F}"/>
              </a:ext>
            </a:extLst>
          </p:cNvPr>
          <p:cNvCxnSpPr>
            <a:cxnSpLocks/>
          </p:cNvCxnSpPr>
          <p:nvPr/>
        </p:nvCxnSpPr>
        <p:spPr>
          <a:xfrm flipV="1">
            <a:off x="2810636" y="1920905"/>
            <a:ext cx="4888564" cy="52480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Grafik 36" descr="Gehen mit einfarbiger Füllung">
            <a:extLst>
              <a:ext uri="{FF2B5EF4-FFF2-40B4-BE49-F238E27FC236}">
                <a16:creationId xmlns:a16="http://schemas.microsoft.com/office/drawing/2014/main" id="{85813425-5238-A802-F1E5-26396F17CF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92848" y="3724200"/>
            <a:ext cx="586823" cy="586823"/>
          </a:xfrm>
          <a:prstGeom prst="rect">
            <a:avLst/>
          </a:prstGeom>
        </p:spPr>
      </p:pic>
      <p:sp>
        <p:nvSpPr>
          <p:cNvPr id="40" name="Textfeld 39">
            <a:extLst>
              <a:ext uri="{FF2B5EF4-FFF2-40B4-BE49-F238E27FC236}">
                <a16:creationId xmlns:a16="http://schemas.microsoft.com/office/drawing/2014/main" id="{BCC77388-B156-ABF9-FB51-0277C4287C91}"/>
              </a:ext>
            </a:extLst>
          </p:cNvPr>
          <p:cNvSpPr txBox="1"/>
          <p:nvPr/>
        </p:nvSpPr>
        <p:spPr>
          <a:xfrm>
            <a:off x="5823280" y="2972199"/>
            <a:ext cx="19507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de-CH" sz="1600" b="1" u="sng" dirty="0">
                <a:solidFill>
                  <a:prstClr val="black"/>
                </a:solidFill>
                <a:latin typeface="Calibri" panose="020F0502020204030204"/>
              </a:rPr>
              <a:t>Preis </a:t>
            </a:r>
            <a:r>
              <a:rPr lang="de-CH" sz="1400" b="1" u="sng" dirty="0">
                <a:solidFill>
                  <a:prstClr val="black"/>
                </a:solidFill>
                <a:latin typeface="Calibri" panose="020F0502020204030204"/>
              </a:rPr>
              <a:t>für </a:t>
            </a:r>
          </a:p>
          <a:p>
            <a:pPr algn="r">
              <a:defRPr/>
            </a:pPr>
            <a:r>
              <a:rPr lang="de-CH" sz="1400" b="1" u="sng" dirty="0">
                <a:solidFill>
                  <a:prstClr val="black"/>
                </a:solidFill>
                <a:latin typeface="Calibri" panose="020F0502020204030204"/>
              </a:rPr>
              <a:t>1 Sack Getreide:</a:t>
            </a:r>
          </a:p>
          <a:p>
            <a:pPr algn="r">
              <a:defRPr/>
            </a:pPr>
            <a:r>
              <a:rPr lang="de-CH" sz="1400" dirty="0">
                <a:solidFill>
                  <a:prstClr val="black"/>
                </a:solidFill>
                <a:latin typeface="Calibri" panose="020F0502020204030204"/>
              </a:rPr>
              <a:t>3 Schafe oder</a:t>
            </a:r>
          </a:p>
          <a:p>
            <a:pPr algn="r">
              <a:defRPr/>
            </a:pPr>
            <a:r>
              <a:rPr lang="de-CH" sz="1400" dirty="0">
                <a:solidFill>
                  <a:prstClr val="black"/>
                </a:solidFill>
                <a:latin typeface="Calibri" panose="020F0502020204030204"/>
              </a:rPr>
              <a:t>1 Rind oder</a:t>
            </a:r>
          </a:p>
          <a:p>
            <a:pPr algn="r">
              <a:defRPr/>
            </a:pPr>
            <a:r>
              <a:rPr lang="de-CH" sz="1400" dirty="0">
                <a:solidFill>
                  <a:prstClr val="black"/>
                </a:solidFill>
                <a:latin typeface="Calibri" panose="020F0502020204030204"/>
              </a:rPr>
              <a:t>1 Teil vom Acker</a:t>
            </a:r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75059CB8-522E-1565-A0E7-669FEF251762}"/>
              </a:ext>
            </a:extLst>
          </p:cNvPr>
          <p:cNvSpPr/>
          <p:nvPr/>
        </p:nvSpPr>
        <p:spPr>
          <a:xfrm>
            <a:off x="1876168" y="126157"/>
            <a:ext cx="552664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de-DE" sz="4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alibri" panose="020F0502020204030204"/>
              </a:rPr>
              <a:t>"Hungersnot in Ägypten"</a:t>
            </a:r>
          </a:p>
        </p:txBody>
      </p:sp>
      <p:cxnSp>
        <p:nvCxnSpPr>
          <p:cNvPr id="51" name="Gerade Verbindung mit Pfeil 50">
            <a:extLst>
              <a:ext uri="{FF2B5EF4-FFF2-40B4-BE49-F238E27FC236}">
                <a16:creationId xmlns:a16="http://schemas.microsoft.com/office/drawing/2014/main" id="{6A1C9A08-B716-FDEC-DA9C-D128485DAD6F}"/>
              </a:ext>
            </a:extLst>
          </p:cNvPr>
          <p:cNvCxnSpPr>
            <a:cxnSpLocks/>
          </p:cNvCxnSpPr>
          <p:nvPr/>
        </p:nvCxnSpPr>
        <p:spPr>
          <a:xfrm>
            <a:off x="2717984" y="4620070"/>
            <a:ext cx="4908260" cy="75464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feld 51">
            <a:extLst>
              <a:ext uri="{FF2B5EF4-FFF2-40B4-BE49-F238E27FC236}">
                <a16:creationId xmlns:a16="http://schemas.microsoft.com/office/drawing/2014/main" id="{F159846A-6CBB-C901-18D4-B190451569E1}"/>
              </a:ext>
            </a:extLst>
          </p:cNvPr>
          <p:cNvSpPr txBox="1"/>
          <p:nvPr/>
        </p:nvSpPr>
        <p:spPr>
          <a:xfrm>
            <a:off x="614442" y="3129752"/>
            <a:ext cx="278473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1258888" algn="l"/>
              </a:tabLst>
              <a:defRPr/>
            </a:pPr>
            <a:r>
              <a:rPr lang="de-CH" sz="1400" u="sng" dirty="0">
                <a:solidFill>
                  <a:prstClr val="black"/>
                </a:solidFill>
                <a:latin typeface="Calibri" panose="020F0502020204030204"/>
              </a:rPr>
              <a:t>Jede Familie erhält als Startkapital:</a:t>
            </a:r>
          </a:p>
          <a:p>
            <a:pPr>
              <a:tabLst>
                <a:tab pos="1527175" algn="l"/>
              </a:tabLst>
              <a:defRPr/>
            </a:pPr>
            <a:r>
              <a:rPr lang="de-CH" sz="1400" dirty="0">
                <a:solidFill>
                  <a:prstClr val="black"/>
                </a:solidFill>
                <a:latin typeface="Calibri" panose="020F0502020204030204"/>
              </a:rPr>
              <a:t>60 Schafe (Karten)	1 Flasche (5dl)</a:t>
            </a:r>
          </a:p>
          <a:p>
            <a:pPr>
              <a:tabLst>
                <a:tab pos="1527175" algn="l"/>
              </a:tabLst>
              <a:defRPr/>
            </a:pPr>
            <a:r>
              <a:rPr lang="de-CH" sz="1400" dirty="0">
                <a:solidFill>
                  <a:prstClr val="black"/>
                </a:solidFill>
                <a:latin typeface="Calibri" panose="020F0502020204030204"/>
              </a:rPr>
              <a:t>40 Rinder (Karten)	4 Becher (1dl)</a:t>
            </a:r>
          </a:p>
          <a:p>
            <a:pPr>
              <a:tabLst>
                <a:tab pos="1527175" algn="l"/>
              </a:tabLst>
              <a:defRPr/>
            </a:pPr>
            <a:r>
              <a:rPr lang="de-CH" sz="1400" dirty="0">
                <a:solidFill>
                  <a:prstClr val="black"/>
                </a:solidFill>
                <a:latin typeface="Calibri" panose="020F0502020204030204"/>
              </a:rPr>
              <a:t>1 Acker (Karte mit 6 Teilen)	</a:t>
            </a:r>
          </a:p>
        </p:txBody>
      </p:sp>
      <p:sp>
        <p:nvSpPr>
          <p:cNvPr id="21" name="Rechteck: abgerundete Ecken 20">
            <a:extLst>
              <a:ext uri="{FF2B5EF4-FFF2-40B4-BE49-F238E27FC236}">
                <a16:creationId xmlns:a16="http://schemas.microsoft.com/office/drawing/2014/main" id="{17FAC0DB-F9AD-8AEB-5D49-52EDB29A2912}"/>
              </a:ext>
            </a:extLst>
          </p:cNvPr>
          <p:cNvSpPr/>
          <p:nvPr/>
        </p:nvSpPr>
        <p:spPr>
          <a:xfrm>
            <a:off x="7738643" y="2656411"/>
            <a:ext cx="1017036" cy="2043405"/>
          </a:xfrm>
          <a:prstGeom prst="roundRect">
            <a:avLst/>
          </a:prstGeom>
          <a:solidFill>
            <a:srgbClr val="FFC000">
              <a:alpha val="49804"/>
            </a:srgb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CH" sz="1600" b="1" dirty="0">
                <a:solidFill>
                  <a:prstClr val="black"/>
                </a:solidFill>
                <a:latin typeface="Calibri" panose="020F0502020204030204"/>
              </a:rPr>
              <a:t>Josefs</a:t>
            </a:r>
          </a:p>
          <a:p>
            <a:pPr algn="ctr">
              <a:defRPr/>
            </a:pPr>
            <a:r>
              <a:rPr lang="de-CH" sz="1600" b="1" dirty="0">
                <a:solidFill>
                  <a:prstClr val="black"/>
                </a:solidFill>
                <a:latin typeface="Calibri" panose="020F0502020204030204"/>
              </a:rPr>
              <a:t>Getreide</a:t>
            </a:r>
          </a:p>
          <a:p>
            <a:pPr algn="ctr">
              <a:defRPr/>
            </a:pPr>
            <a:r>
              <a:rPr lang="de-CH" sz="1600" b="1" dirty="0">
                <a:solidFill>
                  <a:prstClr val="black"/>
                </a:solidFill>
                <a:latin typeface="Calibri" panose="020F0502020204030204"/>
              </a:rPr>
              <a:t>Verkauf</a:t>
            </a:r>
          </a:p>
          <a:p>
            <a:pPr algn="ctr">
              <a:defRPr/>
            </a:pPr>
            <a:endParaRPr lang="de-CH" sz="1600" b="1" dirty="0">
              <a:solidFill>
                <a:prstClr val="black"/>
              </a:solidFill>
              <a:latin typeface="Calibri" panose="020F0502020204030204"/>
            </a:endParaRPr>
          </a:p>
          <a:p>
            <a:pPr algn="ctr">
              <a:defRPr/>
            </a:pPr>
            <a:r>
              <a:rPr lang="de-CH" sz="1100" dirty="0">
                <a:solidFill>
                  <a:prstClr val="black"/>
                </a:solidFill>
                <a:latin typeface="Calibri" panose="020F0502020204030204"/>
              </a:rPr>
              <a:t>2 Leiter</a:t>
            </a:r>
            <a:endParaRPr lang="de-CH" sz="1050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10" name="Grafik 9" descr="Gehen mit einfarbiger Füllung">
            <a:extLst>
              <a:ext uri="{FF2B5EF4-FFF2-40B4-BE49-F238E27FC236}">
                <a16:creationId xmlns:a16="http://schemas.microsoft.com/office/drawing/2014/main" id="{2E67686F-32E5-4EBC-8DDB-FF7153017A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5472658" y="2176698"/>
            <a:ext cx="586823" cy="586823"/>
          </a:xfrm>
          <a:prstGeom prst="rect">
            <a:avLst/>
          </a:prstGeom>
        </p:spPr>
      </p:pic>
      <p:pic>
        <p:nvPicPr>
          <p:cNvPr id="1026" name="Picture 2" descr="Ziehbrunnen">
            <a:extLst>
              <a:ext uri="{FF2B5EF4-FFF2-40B4-BE49-F238E27FC236}">
                <a16:creationId xmlns:a16="http://schemas.microsoft.com/office/drawing/2014/main" id="{BE82B935-47F9-7601-C910-FA09253467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7290" y="4859182"/>
            <a:ext cx="1519742" cy="1519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2" descr="Ziehbrunnen">
            <a:extLst>
              <a:ext uri="{FF2B5EF4-FFF2-40B4-BE49-F238E27FC236}">
                <a16:creationId xmlns:a16="http://schemas.microsoft.com/office/drawing/2014/main" id="{F3128CC2-DC6B-CEDD-76DF-BEF42753B9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470" y="658493"/>
            <a:ext cx="1519742" cy="1519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hteck 11">
            <a:extLst>
              <a:ext uri="{FF2B5EF4-FFF2-40B4-BE49-F238E27FC236}">
                <a16:creationId xmlns:a16="http://schemas.microsoft.com/office/drawing/2014/main" id="{A64E744A-4CCF-B15B-3022-D15EF6D8C3BC}"/>
              </a:ext>
            </a:extLst>
          </p:cNvPr>
          <p:cNvSpPr/>
          <p:nvPr/>
        </p:nvSpPr>
        <p:spPr>
          <a:xfrm>
            <a:off x="7296305" y="1946991"/>
            <a:ext cx="1459374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16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Kübel Wasser</a:t>
            </a:r>
            <a:endParaRPr lang="de-DE" sz="16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DBEB7D44-63EF-0691-DDD5-D004405EA9BC}"/>
              </a:ext>
            </a:extLst>
          </p:cNvPr>
          <p:cNvCxnSpPr>
            <a:cxnSpLocks/>
          </p:cNvCxnSpPr>
          <p:nvPr/>
        </p:nvCxnSpPr>
        <p:spPr>
          <a:xfrm flipV="1">
            <a:off x="2712974" y="4266033"/>
            <a:ext cx="4913270" cy="12029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hteck 18">
            <a:extLst>
              <a:ext uri="{FF2B5EF4-FFF2-40B4-BE49-F238E27FC236}">
                <a16:creationId xmlns:a16="http://schemas.microsoft.com/office/drawing/2014/main" id="{D5C856B5-D1C6-3AB9-0E26-F5D9AF87128F}"/>
              </a:ext>
            </a:extLst>
          </p:cNvPr>
          <p:cNvSpPr/>
          <p:nvPr/>
        </p:nvSpPr>
        <p:spPr>
          <a:xfrm>
            <a:off x="7286671" y="6150039"/>
            <a:ext cx="1459374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16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Kübel Wasser</a:t>
            </a:r>
            <a:endParaRPr lang="de-DE" sz="16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C261CC03-2748-39C6-F440-004C444A4D8C}"/>
              </a:ext>
            </a:extLst>
          </p:cNvPr>
          <p:cNvCxnSpPr>
            <a:cxnSpLocks/>
          </p:cNvCxnSpPr>
          <p:nvPr/>
        </p:nvCxnSpPr>
        <p:spPr>
          <a:xfrm>
            <a:off x="2834116" y="2656411"/>
            <a:ext cx="4865084" cy="20611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feld 29">
            <a:extLst>
              <a:ext uri="{FF2B5EF4-FFF2-40B4-BE49-F238E27FC236}">
                <a16:creationId xmlns:a16="http://schemas.microsoft.com/office/drawing/2014/main" id="{8FD412B4-11C1-7756-8A90-C9359476E09E}"/>
              </a:ext>
            </a:extLst>
          </p:cNvPr>
          <p:cNvSpPr txBox="1"/>
          <p:nvPr/>
        </p:nvSpPr>
        <p:spPr>
          <a:xfrm>
            <a:off x="3889761" y="3032721"/>
            <a:ext cx="2602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de-CH" sz="1200" dirty="0">
                <a:solidFill>
                  <a:prstClr val="black"/>
                </a:solidFill>
                <a:latin typeface="Calibri" panose="020F0502020204030204"/>
              </a:rPr>
              <a:t>Kinder kaufen Getreide für ihre Familie</a:t>
            </a:r>
          </a:p>
          <a:p>
            <a:pPr>
              <a:defRPr/>
            </a:pPr>
            <a:r>
              <a:rPr lang="de-CH" sz="1200" dirty="0">
                <a:solidFill>
                  <a:prstClr val="black"/>
                </a:solidFill>
                <a:latin typeface="Calibri" panose="020F0502020204030204"/>
              </a:rPr>
              <a:t>                  oder holen Wasser 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25D89F69-5BB1-608C-22BC-FA4AECACD676}"/>
              </a:ext>
            </a:extLst>
          </p:cNvPr>
          <p:cNvSpPr txBox="1"/>
          <p:nvPr/>
        </p:nvSpPr>
        <p:spPr>
          <a:xfrm>
            <a:off x="2853946" y="940325"/>
            <a:ext cx="4719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258888" algn="l"/>
              </a:tabLst>
              <a:defRPr/>
            </a:pPr>
            <a:r>
              <a:rPr lang="de-CH" sz="1200" dirty="0">
                <a:solidFill>
                  <a:prstClr val="black"/>
                </a:solidFill>
                <a:latin typeface="Calibri" panose="020F0502020204030204"/>
              </a:rPr>
              <a:t>Pro Tag verbraucht die Familie 3 Sack Getreide und eine Flasche Wasser.</a:t>
            </a:r>
          </a:p>
          <a:p>
            <a:pPr>
              <a:tabLst>
                <a:tab pos="1258888" algn="l"/>
              </a:tabLst>
              <a:defRPr/>
            </a:pPr>
            <a:r>
              <a:rPr lang="de-CH" sz="1200" dirty="0">
                <a:solidFill>
                  <a:prstClr val="black"/>
                </a:solidFill>
                <a:latin typeface="Calibri" panose="020F0502020204030204"/>
              </a:rPr>
              <a:t>1 Tag dauert 1 Minute (wird mit Pfeife bekannt gegeben)</a:t>
            </a:r>
          </a:p>
          <a:p>
            <a:pPr>
              <a:tabLst>
                <a:tab pos="1258888" algn="l"/>
              </a:tabLst>
              <a:defRPr/>
            </a:pPr>
            <a:r>
              <a:rPr lang="de-CH" sz="1200" dirty="0">
                <a:solidFill>
                  <a:prstClr val="black"/>
                </a:solidFill>
                <a:latin typeface="Calibri" panose="020F0502020204030204"/>
              </a:rPr>
              <a:t>(Zeit evtl. variieren, je nach Gruppengrösse)</a:t>
            </a:r>
          </a:p>
        </p:txBody>
      </p:sp>
      <p:pic>
        <p:nvPicPr>
          <p:cNvPr id="34" name="Grafik 33" descr="Wasserflasche Silhouette">
            <a:extLst>
              <a:ext uri="{FF2B5EF4-FFF2-40B4-BE49-F238E27FC236}">
                <a16:creationId xmlns:a16="http://schemas.microsoft.com/office/drawing/2014/main" id="{4A350F8D-D93E-AD3D-801E-EA7360278B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138916" y="1150493"/>
            <a:ext cx="586823" cy="586823"/>
          </a:xfrm>
          <a:prstGeom prst="rect">
            <a:avLst/>
          </a:prstGeom>
        </p:spPr>
      </p:pic>
      <p:pic>
        <p:nvPicPr>
          <p:cNvPr id="35" name="Grafik 34" descr="Wasserflasche Silhouette">
            <a:extLst>
              <a:ext uri="{FF2B5EF4-FFF2-40B4-BE49-F238E27FC236}">
                <a16:creationId xmlns:a16="http://schemas.microsoft.com/office/drawing/2014/main" id="{D836B1E2-4BA5-BB15-D18D-EC32068A89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151243" y="5826967"/>
            <a:ext cx="586823" cy="586823"/>
          </a:xfrm>
          <a:prstGeom prst="rect">
            <a:avLst/>
          </a:prstGeom>
        </p:spPr>
      </p:pic>
      <p:pic>
        <p:nvPicPr>
          <p:cNvPr id="36" name="Grafik 35" descr="Wasserflasche Silhouette">
            <a:extLst>
              <a:ext uri="{FF2B5EF4-FFF2-40B4-BE49-F238E27FC236}">
                <a16:creationId xmlns:a16="http://schemas.microsoft.com/office/drawing/2014/main" id="{0BB37B86-EE71-6128-837A-4DCDB11E94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138915" y="4479451"/>
            <a:ext cx="586823" cy="586823"/>
          </a:xfrm>
          <a:prstGeom prst="rect">
            <a:avLst/>
          </a:prstGeom>
        </p:spPr>
      </p:pic>
      <p:pic>
        <p:nvPicPr>
          <p:cNvPr id="42" name="Grafik 41" descr="Wasserflasche Silhouette">
            <a:extLst>
              <a:ext uri="{FF2B5EF4-FFF2-40B4-BE49-F238E27FC236}">
                <a16:creationId xmlns:a16="http://schemas.microsoft.com/office/drawing/2014/main" id="{D554E0B5-95D9-EAB8-6BDC-23D3CCDCF8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154994" y="2380237"/>
            <a:ext cx="586823" cy="586823"/>
          </a:xfrm>
          <a:prstGeom prst="rect">
            <a:avLst/>
          </a:prstGeom>
        </p:spPr>
      </p:pic>
      <p:sp>
        <p:nvSpPr>
          <p:cNvPr id="46" name="Textfeld 45">
            <a:extLst>
              <a:ext uri="{FF2B5EF4-FFF2-40B4-BE49-F238E27FC236}">
                <a16:creationId xmlns:a16="http://schemas.microsoft.com/office/drawing/2014/main" id="{DBA68550-FF1A-3E81-4C16-E3AB68ED4E28}"/>
              </a:ext>
            </a:extLst>
          </p:cNvPr>
          <p:cNvSpPr txBox="1"/>
          <p:nvPr/>
        </p:nvSpPr>
        <p:spPr>
          <a:xfrm>
            <a:off x="2840637" y="5083888"/>
            <a:ext cx="4675069" cy="1608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258888" algn="l"/>
              </a:tabLst>
              <a:defRPr/>
            </a:pPr>
            <a:r>
              <a:rPr lang="de-CH" sz="1200" b="1" u="sng" dirty="0">
                <a:solidFill>
                  <a:prstClr val="black"/>
                </a:solidFill>
                <a:latin typeface="Calibri" panose="020F0502020204030204"/>
              </a:rPr>
              <a:t>Aufgabe des Gruppenleiters:</a:t>
            </a:r>
          </a:p>
          <a:p>
            <a:pPr>
              <a:tabLst>
                <a:tab pos="1258888" algn="l"/>
              </a:tabLst>
              <a:defRPr/>
            </a:pPr>
            <a:r>
              <a:rPr lang="de-CH" sz="1200" dirty="0">
                <a:solidFill>
                  <a:prstClr val="black"/>
                </a:solidFill>
                <a:latin typeface="Calibri" panose="020F0502020204030204"/>
              </a:rPr>
              <a:t>Am Tagesende nimmt der Leiter jeweils 3 Getreidesäcke weg und prüft ob die 5 dl. Flasche voll mit Wasser ist. Wenn zu wenig Getreide oder Wasser, dann stirbt ein Tier! (Karte wegnehmen)</a:t>
            </a:r>
            <a:br>
              <a:rPr lang="de-CH" sz="1200" dirty="0">
                <a:solidFill>
                  <a:prstClr val="black"/>
                </a:solidFill>
                <a:latin typeface="Calibri" panose="020F0502020204030204"/>
              </a:rPr>
            </a:br>
            <a:r>
              <a:rPr lang="de-CH" sz="1200" dirty="0">
                <a:solidFill>
                  <a:prstClr val="black"/>
                </a:solidFill>
                <a:latin typeface="Calibri" panose="020F0502020204030204"/>
              </a:rPr>
              <a:t>Wasserflasche leeren für den neuen Tag.</a:t>
            </a:r>
          </a:p>
          <a:p>
            <a:pPr>
              <a:tabLst>
                <a:tab pos="1258888" algn="l"/>
              </a:tabLst>
              <a:defRPr/>
            </a:pPr>
            <a:endParaRPr lang="de-CH" sz="700" dirty="0">
              <a:solidFill>
                <a:prstClr val="black"/>
              </a:solidFill>
              <a:latin typeface="Calibri" panose="020F0502020204030204"/>
            </a:endParaRPr>
          </a:p>
          <a:p>
            <a:pPr>
              <a:tabLst>
                <a:tab pos="1258888" algn="l"/>
              </a:tabLst>
              <a:defRPr/>
            </a:pPr>
            <a:r>
              <a:rPr lang="de-CH" sz="1050" dirty="0">
                <a:solidFill>
                  <a:srgbClr val="FF0000"/>
                </a:solidFill>
                <a:latin typeface="Calibri" panose="020F0502020204030204"/>
              </a:rPr>
              <a:t>Wichtig der Gruppenleiter muss wirklich so unbarmherzig sein, wie</a:t>
            </a:r>
            <a:br>
              <a:rPr lang="de-CH" sz="1050" dirty="0">
                <a:solidFill>
                  <a:srgbClr val="FF0000"/>
                </a:solidFill>
                <a:latin typeface="Calibri" panose="020F0502020204030204"/>
              </a:rPr>
            </a:br>
            <a:r>
              <a:rPr lang="de-CH" sz="1050" dirty="0">
                <a:solidFill>
                  <a:srgbClr val="FF0000"/>
                </a:solidFill>
                <a:latin typeface="Calibri" panose="020F0502020204030204"/>
              </a:rPr>
              <a:t>eine Hungersnot selbst – und wie beschrieben alles wegnehmen!!</a:t>
            </a:r>
          </a:p>
          <a:p>
            <a:pPr>
              <a:tabLst>
                <a:tab pos="1258888" algn="l"/>
              </a:tabLst>
              <a:defRPr/>
            </a:pPr>
            <a:r>
              <a:rPr lang="de-CH" sz="1050" dirty="0">
                <a:solidFill>
                  <a:srgbClr val="FF0000"/>
                </a:solidFill>
                <a:latin typeface="Calibri" panose="020F0502020204030204"/>
              </a:rPr>
              <a:t>Oder ein zusätzlicher Leiter wird bestimmt, der </a:t>
            </a:r>
            <a:r>
              <a:rPr lang="de-CH" sz="1050">
                <a:solidFill>
                  <a:srgbClr val="FF0000"/>
                </a:solidFill>
                <a:latin typeface="Calibri" panose="020F0502020204030204"/>
              </a:rPr>
              <a:t>die Hungersnot spielt!</a:t>
            </a:r>
            <a:endParaRPr lang="de-CH" sz="1050" dirty="0">
              <a:solidFill>
                <a:srgbClr val="FF0000"/>
              </a:solidFill>
              <a:latin typeface="Calibri" panose="020F0502020204030204"/>
            </a:endParaRPr>
          </a:p>
        </p:txBody>
      </p:sp>
      <p:pic>
        <p:nvPicPr>
          <p:cNvPr id="3" name="Grafik 2" descr="Roter Geschenksack">
            <a:extLst>
              <a:ext uri="{FF2B5EF4-FFF2-40B4-BE49-F238E27FC236}">
                <a16:creationId xmlns:a16="http://schemas.microsoft.com/office/drawing/2014/main" id="{63FBE42E-5B22-4B10-B6CE-F251EFFC3996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75" t="12055" r="11472" b="2536"/>
          <a:stretch>
            <a:fillRect/>
          </a:stretch>
        </p:blipFill>
        <p:spPr>
          <a:xfrm>
            <a:off x="7849370" y="2382066"/>
            <a:ext cx="586823" cy="650655"/>
          </a:xfrm>
          <a:prstGeom prst="rect">
            <a:avLst/>
          </a:prstGeom>
        </p:spPr>
      </p:pic>
      <p:pic>
        <p:nvPicPr>
          <p:cNvPr id="8" name="Grafik 7" descr="Roter Geschenksack">
            <a:extLst>
              <a:ext uri="{FF2B5EF4-FFF2-40B4-BE49-F238E27FC236}">
                <a16:creationId xmlns:a16="http://schemas.microsoft.com/office/drawing/2014/main" id="{8CEC38CF-36B4-3A9E-FB94-E95BE7837550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75" t="12055" r="11472" b="2536"/>
          <a:stretch>
            <a:fillRect/>
          </a:stretch>
        </p:blipFill>
        <p:spPr>
          <a:xfrm>
            <a:off x="8236146" y="2498466"/>
            <a:ext cx="586823" cy="650655"/>
          </a:xfrm>
          <a:prstGeom prst="rect">
            <a:avLst/>
          </a:prstGeom>
        </p:spPr>
      </p:pic>
      <p:pic>
        <p:nvPicPr>
          <p:cNvPr id="9" name="Grafik 8" descr="Roter Geschenksack">
            <a:extLst>
              <a:ext uri="{FF2B5EF4-FFF2-40B4-BE49-F238E27FC236}">
                <a16:creationId xmlns:a16="http://schemas.microsoft.com/office/drawing/2014/main" id="{8EDCAEE7-F138-512F-F9A6-858737C2D516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75" t="12055" r="11472" b="2536"/>
          <a:stretch>
            <a:fillRect/>
          </a:stretch>
        </p:blipFill>
        <p:spPr>
          <a:xfrm>
            <a:off x="8358202" y="4083859"/>
            <a:ext cx="586823" cy="650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2236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212</Words>
  <Application>Microsoft Office PowerPoint</Application>
  <PresentationFormat>Bildschirmpräsentation (4:3)</PresentationFormat>
  <Paragraphs>38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Wyssen R. und D.</dc:creator>
  <cp:lastModifiedBy>Wyssen R. und D.</cp:lastModifiedBy>
  <cp:revision>7</cp:revision>
  <cp:lastPrinted>2025-06-20T13:53:32Z</cp:lastPrinted>
  <dcterms:created xsi:type="dcterms:W3CDTF">2025-03-21T11:40:05Z</dcterms:created>
  <dcterms:modified xsi:type="dcterms:W3CDTF">2026-02-25T09:04:05Z</dcterms:modified>
</cp:coreProperties>
</file>