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10691813" cy="7559675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698"/>
    <a:srgbClr val="F9D373"/>
    <a:srgbClr val="F1EB9D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1980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02.03.2026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62149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02.03.2026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29746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02.03.2026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92140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02.03.2026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56304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02.03.2026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81917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02.03.2026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71175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02.03.2026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47951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02.03.2026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30286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02.03.2026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06414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02.03.2026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54824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02.03.2026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60322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A6864F-4BC4-4D51-B76E-412F07E5106D}" type="datetimeFigureOut">
              <a:rPr lang="de-CH" smtClean="0"/>
              <a:t>02.03.2026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71269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microsoft.com/office/2007/relationships/hdphoto" Target="../media/hdphoto1.wdp"/><Relationship Id="rId10" Type="http://schemas.openxmlformats.org/officeDocument/2006/relationships/image" Target="../media/image8.sv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E2F7D874-BA2E-905E-5C53-41C742F6D1FE}"/>
              </a:ext>
            </a:extLst>
          </p:cNvPr>
          <p:cNvGrpSpPr/>
          <p:nvPr/>
        </p:nvGrpSpPr>
        <p:grpSpPr>
          <a:xfrm>
            <a:off x="3663807" y="4879560"/>
            <a:ext cx="3766416" cy="1027531"/>
            <a:chOff x="3766018" y="4964566"/>
            <a:chExt cx="3766416" cy="1027531"/>
          </a:xfrm>
        </p:grpSpPr>
        <p:pic>
          <p:nvPicPr>
            <p:cNvPr id="37" name="Grafik 36" descr="Gehen mit einfarbiger Füllung">
              <a:extLst>
                <a:ext uri="{FF2B5EF4-FFF2-40B4-BE49-F238E27FC236}">
                  <a16:creationId xmlns:a16="http://schemas.microsoft.com/office/drawing/2014/main" id="{85813425-5238-A802-F1E5-26396F17CF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12533" y="4964566"/>
              <a:ext cx="586823" cy="586823"/>
            </a:xfrm>
            <a:prstGeom prst="rect">
              <a:avLst/>
            </a:prstGeom>
          </p:spPr>
        </p:pic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E6ADD158-885E-8363-79BC-31018C3A7176}"/>
                </a:ext>
              </a:extLst>
            </p:cNvPr>
            <p:cNvSpPr/>
            <p:nvPr/>
          </p:nvSpPr>
          <p:spPr>
            <a:xfrm>
              <a:off x="3780510" y="5295714"/>
              <a:ext cx="1694375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>
                <a:defRPr/>
              </a:pPr>
              <a:r>
                <a:rPr lang="de-DE" sz="16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/>
                </a:rPr>
                <a:t>Aufseher = Fänger</a:t>
              </a:r>
            </a:p>
          </p:txBody>
        </p:sp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F5065F50-B1E3-3E71-29CC-E93452EDA173}"/>
                </a:ext>
              </a:extLst>
            </p:cNvPr>
            <p:cNvSpPr txBox="1"/>
            <p:nvPr/>
          </p:nvSpPr>
          <p:spPr>
            <a:xfrm>
              <a:off x="3766018" y="5530432"/>
              <a:ext cx="37664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de-CH" sz="1200" dirty="0">
                  <a:solidFill>
                    <a:prstClr val="black"/>
                  </a:solidFill>
                  <a:latin typeface="Calibri" panose="020F0502020204030204"/>
                </a:rPr>
                <a:t>Nimmt alle Baustoffe, Werkzeuge und Baumaterialien ab!</a:t>
              </a:r>
              <a:br>
                <a:rPr lang="de-CH" sz="1200" dirty="0">
                  <a:solidFill>
                    <a:prstClr val="black"/>
                  </a:solidFill>
                  <a:latin typeface="Calibri" panose="020F0502020204030204"/>
                </a:rPr>
              </a:br>
              <a:r>
                <a:rPr lang="de-CH" sz="1200" dirty="0">
                  <a:solidFill>
                    <a:prstClr val="black"/>
                  </a:solidFill>
                  <a:latin typeface="Calibri" panose="020F0502020204030204"/>
                </a:rPr>
                <a:t>Hält die gefangene Person 30 Sek. auf</a:t>
              </a:r>
            </a:p>
          </p:txBody>
        </p:sp>
      </p:grpSp>
      <p:sp>
        <p:nvSpPr>
          <p:cNvPr id="41" name="Rechteck 40">
            <a:extLst>
              <a:ext uri="{FF2B5EF4-FFF2-40B4-BE49-F238E27FC236}">
                <a16:creationId xmlns:a16="http://schemas.microsoft.com/office/drawing/2014/main" id="{75059CB8-522E-1565-A0E7-669FEF251762}"/>
              </a:ext>
            </a:extLst>
          </p:cNvPr>
          <p:cNvSpPr/>
          <p:nvPr/>
        </p:nvSpPr>
        <p:spPr>
          <a:xfrm>
            <a:off x="2049988" y="241877"/>
            <a:ext cx="63450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de-DE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alibri" panose="020F0502020204030204"/>
              </a:rPr>
              <a:t>„Schuften für den Pharao"</a:t>
            </a:r>
          </a:p>
        </p:txBody>
      </p:sp>
      <p:pic>
        <p:nvPicPr>
          <p:cNvPr id="12" name="Picture 2" descr="undefined">
            <a:extLst>
              <a:ext uri="{FF2B5EF4-FFF2-40B4-BE49-F238E27FC236}">
                <a16:creationId xmlns:a16="http://schemas.microsoft.com/office/drawing/2014/main" id="{9D535B3E-C09A-DE7C-528D-E436986AE5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5076" b="21624"/>
          <a:stretch>
            <a:fillRect/>
          </a:stretch>
        </p:blipFill>
        <p:spPr bwMode="auto">
          <a:xfrm>
            <a:off x="1149376" y="2475477"/>
            <a:ext cx="1229520" cy="107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undefined">
            <a:extLst>
              <a:ext uri="{FF2B5EF4-FFF2-40B4-BE49-F238E27FC236}">
                <a16:creationId xmlns:a16="http://schemas.microsoft.com/office/drawing/2014/main" id="{9D8B1A24-0D2C-865B-C758-DC87BE4423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5076" b="21624"/>
          <a:stretch>
            <a:fillRect/>
          </a:stretch>
        </p:blipFill>
        <p:spPr bwMode="auto">
          <a:xfrm flipH="1">
            <a:off x="8169734" y="2469239"/>
            <a:ext cx="1229520" cy="107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20">
            <a:extLst>
              <a:ext uri="{FF2B5EF4-FFF2-40B4-BE49-F238E27FC236}">
                <a16:creationId xmlns:a16="http://schemas.microsoft.com/office/drawing/2014/main" id="{1948CE20-BEFC-4C4B-21C8-50E646723B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0676" y="5461251"/>
            <a:ext cx="2057400" cy="12573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rgbClr val="9933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buNone/>
            </a:pPr>
            <a:r>
              <a:rPr lang="de-CH" sz="1600" b="1" dirty="0">
                <a:latin typeface="Arial" panose="020B0604020202020204" pitchFamily="34" charset="0"/>
                <a:ea typeface="Times New Roman" panose="02020603050405020304" pitchFamily="18" charset="0"/>
              </a:rPr>
              <a:t>Ziegelbrennerei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Für </a:t>
            </a:r>
            <a:r>
              <a:rPr lang="de-CH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je eine Karte Lehm und Stroh </a:t>
            </a: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erhält das Kind </a:t>
            </a:r>
            <a:r>
              <a:rPr lang="de-CH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einen Ziegelstein = </a:t>
            </a:r>
            <a:r>
              <a:rPr lang="de-CH" sz="1000" b="1" dirty="0" err="1">
                <a:latin typeface="Arial" panose="020B0604020202020204" pitchFamily="34" charset="0"/>
                <a:ea typeface="Times New Roman" panose="02020603050405020304" pitchFamily="18" charset="0"/>
              </a:rPr>
              <a:t>Dupplo</a:t>
            </a:r>
            <a:r>
              <a:rPr lang="de-CH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-Stein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Diesen Stein bringt das Kind zum Bauplatz. Dort wird er eingebaut.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0810AFA2-606C-7D50-DE95-76E0D7D19F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0677" y="1046740"/>
            <a:ext cx="1714500" cy="1028700"/>
          </a:xfrm>
          <a:prstGeom prst="rect">
            <a:avLst/>
          </a:prstGeom>
          <a:solidFill>
            <a:srgbClr val="F4F698"/>
          </a:solidFill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buNone/>
            </a:pPr>
            <a:r>
              <a:rPr lang="de-CH" sz="1600" b="1" dirty="0">
                <a:latin typeface="Arial" panose="020B0604020202020204" pitchFamily="34" charset="0"/>
                <a:ea typeface="Times New Roman" panose="02020603050405020304" pitchFamily="18" charset="0"/>
              </a:rPr>
              <a:t>Feld   </a:t>
            </a:r>
            <a:r>
              <a:rPr lang="de-CH" sz="1200" b="1" dirty="0">
                <a:latin typeface="Arial" panose="020B0604020202020204" pitchFamily="34" charset="0"/>
                <a:ea typeface="Times New Roman" panose="02020603050405020304" pitchFamily="18" charset="0"/>
              </a:rPr>
              <a:t>(Sichel)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Mit dem Werkzeug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Sichel kann je ein Kind je eine Karte </a:t>
            </a:r>
            <a:r>
              <a:rPr lang="de-CH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Stroh</a:t>
            </a: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 holen.</a:t>
            </a:r>
            <a:b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Rectangle 46">
            <a:extLst>
              <a:ext uri="{FF2B5EF4-FFF2-40B4-BE49-F238E27FC236}">
                <a16:creationId xmlns:a16="http://schemas.microsoft.com/office/drawing/2014/main" id="{406046C4-8519-4B02-1E32-E6FBEFA225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4573" y="1049064"/>
            <a:ext cx="1714500" cy="1028700"/>
          </a:xfrm>
          <a:prstGeom prst="rect">
            <a:avLst/>
          </a:prstGeom>
          <a:solidFill>
            <a:srgbClr val="CCFFCC"/>
          </a:solidFill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buNone/>
            </a:pPr>
            <a:r>
              <a:rPr lang="de-CH" sz="1600" b="1" dirty="0">
                <a:latin typeface="Arial" panose="020B0604020202020204" pitchFamily="34" charset="0"/>
                <a:ea typeface="Times New Roman" panose="02020603050405020304" pitchFamily="18" charset="0"/>
              </a:rPr>
              <a:t>Wald   </a:t>
            </a:r>
            <a:r>
              <a:rPr lang="de-CH" sz="1200" b="1" dirty="0">
                <a:latin typeface="Arial" panose="020B0604020202020204" pitchFamily="34" charset="0"/>
                <a:ea typeface="Times New Roman" panose="02020603050405020304" pitchFamily="18" charset="0"/>
              </a:rPr>
              <a:t>(Säge)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Mit dem Werkzeug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Säge kann je ein Kind je eine Karte </a:t>
            </a:r>
            <a:r>
              <a:rPr lang="de-CH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Baum</a:t>
            </a: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 holen.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sp>
        <p:nvSpPr>
          <p:cNvPr id="20" name="Rectangle 47">
            <a:extLst>
              <a:ext uri="{FF2B5EF4-FFF2-40B4-BE49-F238E27FC236}">
                <a16:creationId xmlns:a16="http://schemas.microsoft.com/office/drawing/2014/main" id="{18AB0CD4-BC2C-09FF-92C8-84FC866509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9166" y="1097453"/>
            <a:ext cx="1714500" cy="10287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buNone/>
            </a:pPr>
            <a:r>
              <a:rPr lang="de-CH" sz="1600" b="1" dirty="0">
                <a:latin typeface="Arial" panose="020B0604020202020204" pitchFamily="34" charset="0"/>
                <a:ea typeface="Times New Roman" panose="02020603050405020304" pitchFamily="18" charset="0"/>
              </a:rPr>
              <a:t>Lehmgrube   </a:t>
            </a:r>
            <a:r>
              <a:rPr lang="de-CH" sz="1200" b="1" dirty="0">
                <a:latin typeface="Arial" panose="020B0604020202020204" pitchFamily="34" charset="0"/>
                <a:ea typeface="Times New Roman" panose="02020603050405020304" pitchFamily="18" charset="0"/>
              </a:rPr>
              <a:t>(Kessel)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Mit dem Werkzeug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Kessel kann je ein Kind je eine Karte </a:t>
            </a:r>
            <a:r>
              <a:rPr lang="de-CH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Lehm</a:t>
            </a: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 holen.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" name="Rectangle 48">
            <a:extLst>
              <a:ext uri="{FF2B5EF4-FFF2-40B4-BE49-F238E27FC236}">
                <a16:creationId xmlns:a16="http://schemas.microsoft.com/office/drawing/2014/main" id="{2AACF468-58E6-1295-C844-58415C285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6155" y="5460888"/>
            <a:ext cx="1943100" cy="1257300"/>
          </a:xfrm>
          <a:prstGeom prst="rect">
            <a:avLst/>
          </a:prstGeom>
          <a:solidFill>
            <a:srgbClr val="F9D373"/>
          </a:solidFill>
          <a:ln w="19050">
            <a:solidFill>
              <a:srgbClr val="9933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buNone/>
            </a:pPr>
            <a:r>
              <a:rPr lang="de-CH" sz="1600" b="1" dirty="0">
                <a:latin typeface="Arial" panose="020B0604020202020204" pitchFamily="34" charset="0"/>
                <a:ea typeface="Times New Roman" panose="02020603050405020304" pitchFamily="18" charset="0"/>
              </a:rPr>
              <a:t>Sägerei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Für </a:t>
            </a:r>
            <a:r>
              <a:rPr lang="de-CH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eine Karte Baum</a:t>
            </a: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 erhält das Kind hier </a:t>
            </a:r>
            <a:r>
              <a:rPr lang="de-CH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einen 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Balken =</a:t>
            </a: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de-CH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Kapla-Holz.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Diesen Balken bringt das Kind zum Bauplatz. Dort wird er eingebaut.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DA75C01-E5DA-A69B-F737-0552A8B3BBD1}"/>
              </a:ext>
            </a:extLst>
          </p:cNvPr>
          <p:cNvSpPr/>
          <p:nvPr/>
        </p:nvSpPr>
        <p:spPr>
          <a:xfrm>
            <a:off x="2273038" y="2694513"/>
            <a:ext cx="1470872" cy="84908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CH" sz="1600" b="1" dirty="0">
                <a:solidFill>
                  <a:schemeClr val="bg1"/>
                </a:solidFill>
                <a:latin typeface="Calibri" panose="020F0502020204030204"/>
              </a:rPr>
              <a:t>Bau die Stadt</a:t>
            </a:r>
          </a:p>
          <a:p>
            <a:pPr algn="ctr">
              <a:defRPr/>
            </a:pPr>
            <a:r>
              <a:rPr lang="de-CH" sz="1600" b="1" dirty="0">
                <a:solidFill>
                  <a:schemeClr val="bg1"/>
                </a:solidFill>
                <a:latin typeface="Calibri" panose="020F0502020204030204"/>
              </a:rPr>
              <a:t>Ramses</a:t>
            </a:r>
          </a:p>
          <a:p>
            <a:pPr algn="ctr">
              <a:defRPr/>
            </a:pPr>
            <a:r>
              <a:rPr lang="de-CH" sz="1200" b="1" dirty="0">
                <a:solidFill>
                  <a:schemeClr val="bg1"/>
                </a:solidFill>
                <a:latin typeface="Calibri" panose="020F0502020204030204"/>
              </a:rPr>
              <a:t>mit  Ziegelsteinen und Balken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8DCFEEC3-2A2D-D056-E300-A2C44EEF2269}"/>
              </a:ext>
            </a:extLst>
          </p:cNvPr>
          <p:cNvSpPr/>
          <p:nvPr/>
        </p:nvSpPr>
        <p:spPr>
          <a:xfrm>
            <a:off x="6955961" y="2679974"/>
            <a:ext cx="1352820" cy="84908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CH" sz="1600" b="1" dirty="0">
                <a:solidFill>
                  <a:schemeClr val="bg1"/>
                </a:solidFill>
                <a:latin typeface="Calibri" panose="020F0502020204030204"/>
              </a:rPr>
              <a:t>Bau die Stadt</a:t>
            </a:r>
          </a:p>
          <a:p>
            <a:pPr algn="ctr">
              <a:defRPr/>
            </a:pPr>
            <a:r>
              <a:rPr lang="de-CH" sz="1600" b="1" dirty="0" err="1">
                <a:solidFill>
                  <a:schemeClr val="bg1"/>
                </a:solidFill>
                <a:latin typeface="Calibri" panose="020F0502020204030204"/>
              </a:rPr>
              <a:t>Pitom</a:t>
            </a:r>
            <a:endParaRPr lang="de-CH" sz="1600" b="1" dirty="0">
              <a:solidFill>
                <a:schemeClr val="bg1"/>
              </a:solidFill>
              <a:latin typeface="Calibri" panose="020F0502020204030204"/>
            </a:endParaRPr>
          </a:p>
          <a:p>
            <a:pPr algn="ctr" defTabSz="457198">
              <a:defRPr/>
            </a:pPr>
            <a:r>
              <a:rPr lang="de-CH" sz="1200" b="1" dirty="0">
                <a:solidFill>
                  <a:prstClr val="white"/>
                </a:solidFill>
                <a:latin typeface="Calibri" panose="020F0502020204030204"/>
              </a:rPr>
              <a:t>mit Ziegelsteinen und Balken</a:t>
            </a:r>
            <a:endParaRPr lang="de-CH" b="1" dirty="0">
              <a:solidFill>
                <a:schemeClr val="bg1"/>
              </a:solidFill>
              <a:latin typeface="Calibri" panose="020F0502020204030204"/>
            </a:endParaRPr>
          </a:p>
        </p:txBody>
      </p: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BFD0DE23-3AF9-063A-8F3F-95754D247B2E}"/>
              </a:ext>
            </a:extLst>
          </p:cNvPr>
          <p:cNvCxnSpPr>
            <a:cxnSpLocks/>
          </p:cNvCxnSpPr>
          <p:nvPr/>
        </p:nvCxnSpPr>
        <p:spPr>
          <a:xfrm flipV="1">
            <a:off x="3713266" y="2081767"/>
            <a:ext cx="697995" cy="56150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B1162FD0-76C1-348E-76C6-71FD05BE8B57}"/>
              </a:ext>
            </a:extLst>
          </p:cNvPr>
          <p:cNvCxnSpPr>
            <a:cxnSpLocks/>
          </p:cNvCxnSpPr>
          <p:nvPr/>
        </p:nvCxnSpPr>
        <p:spPr>
          <a:xfrm flipH="1" flipV="1">
            <a:off x="2718433" y="2126156"/>
            <a:ext cx="234989" cy="500447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mit Pfeil 42">
            <a:extLst>
              <a:ext uri="{FF2B5EF4-FFF2-40B4-BE49-F238E27FC236}">
                <a16:creationId xmlns:a16="http://schemas.microsoft.com/office/drawing/2014/main" id="{9F4B21A0-AC6A-48D8-70D5-A51748AB1929}"/>
              </a:ext>
            </a:extLst>
          </p:cNvPr>
          <p:cNvCxnSpPr>
            <a:cxnSpLocks/>
          </p:cNvCxnSpPr>
          <p:nvPr/>
        </p:nvCxnSpPr>
        <p:spPr>
          <a:xfrm flipV="1">
            <a:off x="3845048" y="1804296"/>
            <a:ext cx="3787325" cy="104014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 Verbindung mit Pfeil 61">
            <a:extLst>
              <a:ext uri="{FF2B5EF4-FFF2-40B4-BE49-F238E27FC236}">
                <a16:creationId xmlns:a16="http://schemas.microsoft.com/office/drawing/2014/main" id="{4C2A97DF-AF77-F93A-1B41-80DFF68B6791}"/>
              </a:ext>
            </a:extLst>
          </p:cNvPr>
          <p:cNvCxnSpPr>
            <a:cxnSpLocks/>
          </p:cNvCxnSpPr>
          <p:nvPr/>
        </p:nvCxnSpPr>
        <p:spPr>
          <a:xfrm flipH="1" flipV="1">
            <a:off x="6214871" y="2002421"/>
            <a:ext cx="722921" cy="65426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 Verbindung mit Pfeil 62">
            <a:extLst>
              <a:ext uri="{FF2B5EF4-FFF2-40B4-BE49-F238E27FC236}">
                <a16:creationId xmlns:a16="http://schemas.microsoft.com/office/drawing/2014/main" id="{A185E259-7607-4968-A800-9D3DF73C56DB}"/>
              </a:ext>
            </a:extLst>
          </p:cNvPr>
          <p:cNvCxnSpPr>
            <a:cxnSpLocks/>
          </p:cNvCxnSpPr>
          <p:nvPr/>
        </p:nvCxnSpPr>
        <p:spPr>
          <a:xfrm flipV="1">
            <a:off x="7781170" y="2104350"/>
            <a:ext cx="200747" cy="50888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 Verbindung mit Pfeil 63">
            <a:extLst>
              <a:ext uri="{FF2B5EF4-FFF2-40B4-BE49-F238E27FC236}">
                <a16:creationId xmlns:a16="http://schemas.microsoft.com/office/drawing/2014/main" id="{90CE4941-8CC7-BE29-439C-5363FB54658C}"/>
              </a:ext>
            </a:extLst>
          </p:cNvPr>
          <p:cNvCxnSpPr>
            <a:cxnSpLocks/>
          </p:cNvCxnSpPr>
          <p:nvPr/>
        </p:nvCxnSpPr>
        <p:spPr>
          <a:xfrm flipH="1" flipV="1">
            <a:off x="2974563" y="1794615"/>
            <a:ext cx="3818420" cy="109065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Grafik 78" descr="Ein Bild, das Pferd, draußen, Wagen, Cartoon enthält.&#10;&#10;KI-generierte Inhalte können fehlerhaft sein.">
            <a:extLst>
              <a:ext uri="{FF2B5EF4-FFF2-40B4-BE49-F238E27FC236}">
                <a16:creationId xmlns:a16="http://schemas.microsoft.com/office/drawing/2014/main" id="{328827EA-84FC-2BB9-D959-378BFFC081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8" t="35934" r="69458" b="43972"/>
          <a:stretch>
            <a:fillRect/>
          </a:stretch>
        </p:blipFill>
        <p:spPr>
          <a:xfrm>
            <a:off x="8229468" y="2189321"/>
            <a:ext cx="490048" cy="711911"/>
          </a:xfrm>
          <a:prstGeom prst="rect">
            <a:avLst/>
          </a:prstGeom>
        </p:spPr>
      </p:pic>
      <p:pic>
        <p:nvPicPr>
          <p:cNvPr id="80" name="Grafik 79" descr="Ein Bild, das Pferd, draußen, Wagen, Cartoon enthält.&#10;&#10;KI-generierte Inhalte können fehlerhaft sein.">
            <a:extLst>
              <a:ext uri="{FF2B5EF4-FFF2-40B4-BE49-F238E27FC236}">
                <a16:creationId xmlns:a16="http://schemas.microsoft.com/office/drawing/2014/main" id="{167E2BE7-2981-432F-5DA6-37BC2DFD27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8" t="35934" r="69458" b="43972"/>
          <a:stretch>
            <a:fillRect/>
          </a:stretch>
        </p:blipFill>
        <p:spPr>
          <a:xfrm>
            <a:off x="1849492" y="2189321"/>
            <a:ext cx="490048" cy="711911"/>
          </a:xfrm>
          <a:prstGeom prst="rect">
            <a:avLst/>
          </a:prstGeom>
        </p:spPr>
      </p:pic>
      <p:cxnSp>
        <p:nvCxnSpPr>
          <p:cNvPr id="81" name="Gerade Verbindung mit Pfeil 80">
            <a:extLst>
              <a:ext uri="{FF2B5EF4-FFF2-40B4-BE49-F238E27FC236}">
                <a16:creationId xmlns:a16="http://schemas.microsoft.com/office/drawing/2014/main" id="{3D653B75-02C9-1E8A-715C-AD5D3C214B8D}"/>
              </a:ext>
            </a:extLst>
          </p:cNvPr>
          <p:cNvCxnSpPr>
            <a:cxnSpLocks/>
          </p:cNvCxnSpPr>
          <p:nvPr/>
        </p:nvCxnSpPr>
        <p:spPr>
          <a:xfrm flipV="1">
            <a:off x="3008474" y="3581673"/>
            <a:ext cx="435580" cy="181313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Gerade Verbindung mit Pfeil 83">
            <a:extLst>
              <a:ext uri="{FF2B5EF4-FFF2-40B4-BE49-F238E27FC236}">
                <a16:creationId xmlns:a16="http://schemas.microsoft.com/office/drawing/2014/main" id="{BF03047B-BA1E-0CFA-F884-9AF7CF1A4E07}"/>
              </a:ext>
            </a:extLst>
          </p:cNvPr>
          <p:cNvCxnSpPr>
            <a:cxnSpLocks/>
          </p:cNvCxnSpPr>
          <p:nvPr/>
        </p:nvCxnSpPr>
        <p:spPr>
          <a:xfrm flipV="1">
            <a:off x="3129165" y="3569693"/>
            <a:ext cx="3886598" cy="180868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Gerade Verbindung mit Pfeil 87">
            <a:extLst>
              <a:ext uri="{FF2B5EF4-FFF2-40B4-BE49-F238E27FC236}">
                <a16:creationId xmlns:a16="http://schemas.microsoft.com/office/drawing/2014/main" id="{1E9EADBF-11E6-1F78-DA51-8DEE1B328375}"/>
              </a:ext>
            </a:extLst>
          </p:cNvPr>
          <p:cNvCxnSpPr>
            <a:cxnSpLocks/>
          </p:cNvCxnSpPr>
          <p:nvPr/>
        </p:nvCxnSpPr>
        <p:spPr>
          <a:xfrm flipH="1" flipV="1">
            <a:off x="7192287" y="3581673"/>
            <a:ext cx="588883" cy="182660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Gerade Verbindung mit Pfeil 89">
            <a:extLst>
              <a:ext uri="{FF2B5EF4-FFF2-40B4-BE49-F238E27FC236}">
                <a16:creationId xmlns:a16="http://schemas.microsoft.com/office/drawing/2014/main" id="{CBDAB386-47A6-724F-AA17-740189C57ADA}"/>
              </a:ext>
            </a:extLst>
          </p:cNvPr>
          <p:cNvCxnSpPr>
            <a:cxnSpLocks/>
          </p:cNvCxnSpPr>
          <p:nvPr/>
        </p:nvCxnSpPr>
        <p:spPr>
          <a:xfrm>
            <a:off x="3564748" y="3610517"/>
            <a:ext cx="4127639" cy="179775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>
            <a:extLst>
              <a:ext uri="{FF2B5EF4-FFF2-40B4-BE49-F238E27FC236}">
                <a16:creationId xmlns:a16="http://schemas.microsoft.com/office/drawing/2014/main" id="{B5D28076-07AE-4AE5-B750-77ABD3F13514}"/>
              </a:ext>
            </a:extLst>
          </p:cNvPr>
          <p:cNvSpPr txBox="1"/>
          <p:nvPr/>
        </p:nvSpPr>
        <p:spPr>
          <a:xfrm>
            <a:off x="4072340" y="2241188"/>
            <a:ext cx="2566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CH" sz="1200" i="1" dirty="0">
                <a:solidFill>
                  <a:prstClr val="black"/>
                </a:solidFill>
                <a:latin typeface="Calibri" panose="020F0502020204030204"/>
              </a:rPr>
              <a:t>Mit dem </a:t>
            </a:r>
            <a:r>
              <a:rPr lang="de-CH" sz="1200" b="1" i="1" dirty="0">
                <a:solidFill>
                  <a:prstClr val="black"/>
                </a:solidFill>
                <a:latin typeface="Calibri" panose="020F0502020204030204"/>
              </a:rPr>
              <a:t>richtigen Werkzeug </a:t>
            </a:r>
            <a:r>
              <a:rPr lang="de-CH" sz="1200" i="1" dirty="0">
                <a:solidFill>
                  <a:prstClr val="black"/>
                </a:solidFill>
                <a:latin typeface="Calibri" panose="020F0502020204030204"/>
              </a:rPr>
              <a:t>kann je ein Kind eine Karte auf dem Feld, in der Lehmgrube oder dem Wald holen und diese in seine Stadt bringen.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CB7F54C8-77E2-CC18-E9B8-7E186B970F62}"/>
              </a:ext>
            </a:extLst>
          </p:cNvPr>
          <p:cNvSpPr txBox="1"/>
          <p:nvPr/>
        </p:nvSpPr>
        <p:spPr>
          <a:xfrm>
            <a:off x="1079284" y="3543602"/>
            <a:ext cx="23875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CH" sz="1200" dirty="0">
                <a:solidFill>
                  <a:srgbClr val="FF0000"/>
                </a:solidFill>
                <a:latin typeface="Calibri" panose="020F0502020204030204"/>
              </a:rPr>
              <a:t>Die Gruppe bekommt beim Start:</a:t>
            </a:r>
          </a:p>
          <a:p>
            <a:pPr>
              <a:defRPr/>
            </a:pPr>
            <a:r>
              <a:rPr lang="de-CH" sz="1200" dirty="0">
                <a:solidFill>
                  <a:srgbClr val="FF0000"/>
                </a:solidFill>
                <a:latin typeface="Calibri" panose="020F0502020204030204"/>
              </a:rPr>
              <a:t>- Ein Brett als Unterlage</a:t>
            </a:r>
          </a:p>
          <a:p>
            <a:pPr marL="171449" indent="-171449">
              <a:buFontTx/>
              <a:buChar char="-"/>
              <a:defRPr/>
            </a:pPr>
            <a:r>
              <a:rPr lang="de-CH" sz="1200" dirty="0">
                <a:solidFill>
                  <a:srgbClr val="FF0000"/>
                </a:solidFill>
                <a:latin typeface="Calibri" panose="020F0502020204030204"/>
              </a:rPr>
              <a:t>Je drei Sicheln, Kessel und Sägen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3D1DE16B-E28C-2B3A-22BA-450DA45D4F3E}"/>
              </a:ext>
            </a:extLst>
          </p:cNvPr>
          <p:cNvSpPr txBox="1"/>
          <p:nvPr/>
        </p:nvSpPr>
        <p:spPr>
          <a:xfrm>
            <a:off x="7206349" y="3522581"/>
            <a:ext cx="22961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CH" sz="1200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/>
              </a:rPr>
              <a:t>Die Gruppe bekommt beim Start:</a:t>
            </a:r>
          </a:p>
          <a:p>
            <a:pPr>
              <a:defRPr/>
            </a:pPr>
            <a:r>
              <a:rPr lang="de-CH" sz="1200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/>
              </a:rPr>
              <a:t>- Ein Brett als Unterlage</a:t>
            </a:r>
          </a:p>
          <a:p>
            <a:pPr>
              <a:defRPr/>
            </a:pPr>
            <a:r>
              <a:rPr lang="de-CH" sz="1200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/>
              </a:rPr>
              <a:t>- Je drei Sicheln, Kessel und Sägen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00EE087C-4762-37F5-A135-BAE7FA0ED94C}"/>
              </a:ext>
            </a:extLst>
          </p:cNvPr>
          <p:cNvSpPr txBox="1"/>
          <p:nvPr/>
        </p:nvSpPr>
        <p:spPr>
          <a:xfrm>
            <a:off x="2074581" y="4638030"/>
            <a:ext cx="25005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CH" sz="1200" i="1" dirty="0">
                <a:solidFill>
                  <a:prstClr val="black"/>
                </a:solidFill>
                <a:latin typeface="Calibri" panose="020F0502020204030204"/>
              </a:rPr>
              <a:t>Mit einer Stroh Karte UND einer </a:t>
            </a:r>
            <a:br>
              <a:rPr lang="de-CH" sz="1200" i="1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de-CH" sz="1200" i="1" dirty="0">
                <a:solidFill>
                  <a:prstClr val="black"/>
                </a:solidFill>
                <a:latin typeface="Calibri" panose="020F0502020204030204"/>
              </a:rPr>
              <a:t>Lehm Karte einen Ziegelstein abholen</a:t>
            </a:r>
            <a:br>
              <a:rPr lang="de-CH" sz="1200" i="1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de-CH" sz="1200" i="1" dirty="0">
                <a:solidFill>
                  <a:prstClr val="black"/>
                </a:solidFill>
                <a:latin typeface="Calibri" panose="020F0502020204030204"/>
              </a:rPr>
              <a:t>und in die Stadt zurückbringen.</a:t>
            </a:r>
          </a:p>
        </p:txBody>
      </p:sp>
      <p:sp>
        <p:nvSpPr>
          <p:cNvPr id="96" name="Textfeld 95">
            <a:extLst>
              <a:ext uri="{FF2B5EF4-FFF2-40B4-BE49-F238E27FC236}">
                <a16:creationId xmlns:a16="http://schemas.microsoft.com/office/drawing/2014/main" id="{D59374CC-D0C0-B377-12E2-60B78F4F2329}"/>
              </a:ext>
            </a:extLst>
          </p:cNvPr>
          <p:cNvSpPr txBox="1"/>
          <p:nvPr/>
        </p:nvSpPr>
        <p:spPr>
          <a:xfrm>
            <a:off x="6393027" y="4627064"/>
            <a:ext cx="1926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CH" sz="1200" i="1" dirty="0">
                <a:solidFill>
                  <a:prstClr val="black"/>
                </a:solidFill>
                <a:latin typeface="Calibri" panose="020F0502020204030204"/>
              </a:rPr>
              <a:t>Mit einer Baum Karte einen </a:t>
            </a:r>
            <a:br>
              <a:rPr lang="de-CH" sz="1200" i="1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de-CH" sz="1200" i="1" dirty="0">
                <a:solidFill>
                  <a:prstClr val="black"/>
                </a:solidFill>
                <a:latin typeface="Calibri" panose="020F0502020204030204"/>
              </a:rPr>
              <a:t>Balken abholen und in die</a:t>
            </a:r>
          </a:p>
          <a:p>
            <a:pPr>
              <a:defRPr/>
            </a:pPr>
            <a:r>
              <a:rPr lang="de-CH" sz="1200" i="1" dirty="0">
                <a:solidFill>
                  <a:prstClr val="black"/>
                </a:solidFill>
                <a:latin typeface="Calibri" panose="020F0502020204030204"/>
              </a:rPr>
              <a:t>Stadt zurückbringen.</a:t>
            </a:r>
          </a:p>
        </p:txBody>
      </p:sp>
      <p:pic>
        <p:nvPicPr>
          <p:cNvPr id="97" name="Grafik 96" descr="Gehen mit einfarbiger Füllung">
            <a:extLst>
              <a:ext uri="{FF2B5EF4-FFF2-40B4-BE49-F238E27FC236}">
                <a16:creationId xmlns:a16="http://schemas.microsoft.com/office/drawing/2014/main" id="{C642ACD9-D70A-0BED-DA44-862C667984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3928540" y="3900089"/>
            <a:ext cx="466862" cy="466862"/>
          </a:xfrm>
          <a:prstGeom prst="rect">
            <a:avLst/>
          </a:prstGeom>
        </p:spPr>
      </p:pic>
      <p:pic>
        <p:nvPicPr>
          <p:cNvPr id="98" name="Grafik 97" descr="Gehen mit einfarbiger Füllung">
            <a:extLst>
              <a:ext uri="{FF2B5EF4-FFF2-40B4-BE49-F238E27FC236}">
                <a16:creationId xmlns:a16="http://schemas.microsoft.com/office/drawing/2014/main" id="{F91613B2-F20E-40E3-41B3-FE99B189DDF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6659719" y="2049604"/>
            <a:ext cx="474359" cy="474359"/>
          </a:xfrm>
          <a:prstGeom prst="rect">
            <a:avLst/>
          </a:prstGeom>
        </p:spPr>
      </p:pic>
      <p:pic>
        <p:nvPicPr>
          <p:cNvPr id="99" name="Grafik 98" descr="Gehen mit einfarbiger Füllung">
            <a:extLst>
              <a:ext uri="{FF2B5EF4-FFF2-40B4-BE49-F238E27FC236}">
                <a16:creationId xmlns:a16="http://schemas.microsoft.com/office/drawing/2014/main" id="{200D8ABB-A307-AF3A-82BB-A1D23AD42E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06104" y="2041054"/>
            <a:ext cx="434423" cy="434423"/>
          </a:xfrm>
          <a:prstGeom prst="rect">
            <a:avLst/>
          </a:prstGeom>
        </p:spPr>
      </p:pic>
      <p:sp>
        <p:nvSpPr>
          <p:cNvPr id="100" name="Rechteck 99">
            <a:extLst>
              <a:ext uri="{FF2B5EF4-FFF2-40B4-BE49-F238E27FC236}">
                <a16:creationId xmlns:a16="http://schemas.microsoft.com/office/drawing/2014/main" id="{EA65177A-5A7D-1467-6804-6BA49BE179F7}"/>
              </a:ext>
            </a:extLst>
          </p:cNvPr>
          <p:cNvSpPr/>
          <p:nvPr/>
        </p:nvSpPr>
        <p:spPr>
          <a:xfrm>
            <a:off x="4073479" y="3049322"/>
            <a:ext cx="247144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Wer baut die </a:t>
            </a:r>
          </a:p>
          <a:p>
            <a:pPr algn="ctr"/>
            <a:r>
              <a:rPr lang="de-DE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schönere Stadt?</a:t>
            </a:r>
          </a:p>
        </p:txBody>
      </p:sp>
      <p:pic>
        <p:nvPicPr>
          <p:cNvPr id="101" name="Grafik 100" descr="Gehen mit einfarbiger Füllung">
            <a:extLst>
              <a:ext uri="{FF2B5EF4-FFF2-40B4-BE49-F238E27FC236}">
                <a16:creationId xmlns:a16="http://schemas.microsoft.com/office/drawing/2014/main" id="{35F6E666-9028-F0CE-8D99-76B5AD15EAB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986850" y="3967307"/>
            <a:ext cx="456039" cy="456039"/>
          </a:xfrm>
          <a:prstGeom prst="rect">
            <a:avLst/>
          </a:prstGeom>
        </p:spPr>
      </p:pic>
      <p:sp>
        <p:nvSpPr>
          <p:cNvPr id="102" name="Textfeld 101">
            <a:extLst>
              <a:ext uri="{FF2B5EF4-FFF2-40B4-BE49-F238E27FC236}">
                <a16:creationId xmlns:a16="http://schemas.microsoft.com/office/drawing/2014/main" id="{FD2C6422-D7D6-6535-9AE4-43808B8DA0F4}"/>
              </a:ext>
            </a:extLst>
          </p:cNvPr>
          <p:cNvSpPr txBox="1"/>
          <p:nvPr/>
        </p:nvSpPr>
        <p:spPr>
          <a:xfrm>
            <a:off x="1088307" y="4098615"/>
            <a:ext cx="250260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CH" sz="1050" dirty="0">
                <a:solidFill>
                  <a:srgbClr val="FF0000"/>
                </a:solidFill>
                <a:latin typeface="Calibri" panose="020F0502020204030204"/>
              </a:rPr>
              <a:t>Ein neues Werkzeug kann beim Spielleiter </a:t>
            </a:r>
            <a:br>
              <a:rPr lang="de-CH" sz="1050" dirty="0">
                <a:solidFill>
                  <a:srgbClr val="FF0000"/>
                </a:solidFill>
                <a:latin typeface="Calibri" panose="020F0502020204030204"/>
              </a:rPr>
            </a:br>
            <a:r>
              <a:rPr lang="de-CH" sz="1050" dirty="0">
                <a:solidFill>
                  <a:srgbClr val="FF0000"/>
                </a:solidFill>
                <a:latin typeface="Calibri" panose="020F0502020204030204"/>
              </a:rPr>
              <a:t>für einen Ziegelstein gekauft werden.</a:t>
            </a:r>
          </a:p>
        </p:txBody>
      </p:sp>
      <p:sp>
        <p:nvSpPr>
          <p:cNvPr id="103" name="Textfeld 102">
            <a:extLst>
              <a:ext uri="{FF2B5EF4-FFF2-40B4-BE49-F238E27FC236}">
                <a16:creationId xmlns:a16="http://schemas.microsoft.com/office/drawing/2014/main" id="{528503AD-6683-AD1B-548B-2FB4AA2D45D0}"/>
              </a:ext>
            </a:extLst>
          </p:cNvPr>
          <p:cNvSpPr txBox="1"/>
          <p:nvPr/>
        </p:nvSpPr>
        <p:spPr>
          <a:xfrm>
            <a:off x="7176400" y="4062421"/>
            <a:ext cx="250260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CH" sz="1050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/>
              </a:rPr>
              <a:t>Ein neues Werkzeug kann beim Spielleiter </a:t>
            </a:r>
            <a:br>
              <a:rPr lang="de-CH" sz="1050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/>
              </a:rPr>
            </a:br>
            <a:r>
              <a:rPr lang="de-CH" sz="1050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/>
              </a:rPr>
              <a:t>für einen Ziegelstein gekauft werden.</a:t>
            </a:r>
          </a:p>
        </p:txBody>
      </p:sp>
      <p:sp>
        <p:nvSpPr>
          <p:cNvPr id="117" name="Rectangle 49">
            <a:extLst>
              <a:ext uri="{FF2B5EF4-FFF2-40B4-BE49-F238E27FC236}">
                <a16:creationId xmlns:a16="http://schemas.microsoft.com/office/drawing/2014/main" id="{C423C4C1-0916-F5BB-A7D6-C0E58796A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9805" y="6074090"/>
            <a:ext cx="2714625" cy="1195070"/>
          </a:xfrm>
          <a:prstGeom prst="rect">
            <a:avLst/>
          </a:prstGeom>
          <a:solidFill>
            <a:srgbClr val="FFFFFF"/>
          </a:soli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buNone/>
            </a:pPr>
            <a:r>
              <a:rPr lang="de-CH" sz="1000" b="1" u="sng" dirty="0">
                <a:latin typeface="Arial" panose="020B0604020202020204" pitchFamily="34" charset="0"/>
                <a:ea typeface="Times New Roman" panose="02020603050405020304" pitchFamily="18" charset="0"/>
              </a:rPr>
              <a:t>Ende: Bewertung der Städte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Stabilität = 50 Punkte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Originalität = 30 Punkte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Pro Ziegelstein = 3 Punkte</a:t>
            </a:r>
            <a:b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pro Holzbalken = 2 Punkte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Gesammelte und noch nicht eingetauschte Karten: Lehm, Stroh, Baum = je ½ Punkte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de-CH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de-CH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43223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328</Words>
  <Application>Microsoft Office PowerPoint</Application>
  <PresentationFormat>Benutzerdefiniert</PresentationFormat>
  <Paragraphs>49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Times New Roman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Wyssen R. und D.</dc:creator>
  <cp:lastModifiedBy>Wyssen R. und D.</cp:lastModifiedBy>
  <cp:revision>7</cp:revision>
  <cp:lastPrinted>2026-01-15T14:25:16Z</cp:lastPrinted>
  <dcterms:created xsi:type="dcterms:W3CDTF">2025-03-21T11:40:05Z</dcterms:created>
  <dcterms:modified xsi:type="dcterms:W3CDTF">2026-03-02T13:31:35Z</dcterms:modified>
</cp:coreProperties>
</file>