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7" autoAdjust="0"/>
    <p:restoredTop sz="94660"/>
  </p:normalViewPr>
  <p:slideViewPr>
    <p:cSldViewPr snapToGrid="0">
      <p:cViewPr varScale="1">
        <p:scale>
          <a:sx n="94" d="100"/>
          <a:sy n="94" d="100"/>
        </p:scale>
        <p:origin x="1239" y="27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E8C3945-4D1A-E018-31A1-B6E1BBA5C5C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  <a:endParaRPr lang="de-CH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4D5146E4-9F6C-A3D2-A30C-0DCF6EB8336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  <a:endParaRPr lang="de-CH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DBF794F3-411A-9DF4-0874-6184E5C318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1308D-454D-4F7A-B527-94BFA01F547D}" type="datetimeFigureOut">
              <a:rPr lang="de-CH" smtClean="0"/>
              <a:t>24.02.2026</a:t>
            </a:fld>
            <a:endParaRPr lang="de-CH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342C607B-D4A1-7A52-CEFC-857053E7C0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21FA04EF-5E3B-17BB-F8E8-07371649A9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19383-17A4-46CE-854B-5AE64FF90501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7647106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D1B6C9C-917F-1C88-900F-9B1821F044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CH"/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0EF393DC-14EF-F1AA-1A27-5280E281EC1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83230559-8562-7678-5A6E-8A220FB0FC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1308D-454D-4F7A-B527-94BFA01F547D}" type="datetimeFigureOut">
              <a:rPr lang="de-CH" smtClean="0"/>
              <a:t>24.02.2026</a:t>
            </a:fld>
            <a:endParaRPr lang="de-CH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5027FCC7-1CDA-0432-77ED-E67194C144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09569C09-7963-D037-B290-80BCFEF459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19383-17A4-46CE-854B-5AE64FF90501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4224062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>
            <a:extLst>
              <a:ext uri="{FF2B5EF4-FFF2-40B4-BE49-F238E27FC236}">
                <a16:creationId xmlns:a16="http://schemas.microsoft.com/office/drawing/2014/main" id="{90D3CCAE-4DB9-DD59-84C7-6C294283443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de-CH"/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97CCDB8C-F527-0761-A28F-DEEAE620AC2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C53088F7-84DF-CCCE-AFEB-2AA290C46F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1308D-454D-4F7A-B527-94BFA01F547D}" type="datetimeFigureOut">
              <a:rPr lang="de-CH" smtClean="0"/>
              <a:t>24.02.2026</a:t>
            </a:fld>
            <a:endParaRPr lang="de-CH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7541507B-E938-0EFA-1F54-8776D61B36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4DF967F3-F2D1-D373-B9DE-AA43D4DC1F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19383-17A4-46CE-854B-5AE64FF90501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4943966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DF51798-1962-0221-8B76-3FE22DE7DC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CH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412ACBC8-C42A-DCC5-B7BE-5234121275E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96085642-6E4E-44D4-B4EB-340B663E42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1308D-454D-4F7A-B527-94BFA01F547D}" type="datetimeFigureOut">
              <a:rPr lang="de-CH" smtClean="0"/>
              <a:t>24.02.2026</a:t>
            </a:fld>
            <a:endParaRPr lang="de-CH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09C11CD2-08D4-621F-4BEC-323CA5C6C6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0910848E-FC44-1C31-DE74-11765429C9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19383-17A4-46CE-854B-5AE64FF90501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7052544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0AE3A7E-F10D-1B8B-200B-DA80B6BA85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  <a:endParaRPr lang="de-CH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B01996B8-B534-9A56-8987-6D69CD37618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F2D90BBF-BC21-6D1F-CA4B-C1570F1841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1308D-454D-4F7A-B527-94BFA01F547D}" type="datetimeFigureOut">
              <a:rPr lang="de-CH" smtClean="0"/>
              <a:t>24.02.2026</a:t>
            </a:fld>
            <a:endParaRPr lang="de-CH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F3E99C12-7248-2FD0-91F2-E8F155452F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F97E9E20-79EF-BC21-6331-BF8F15EADD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19383-17A4-46CE-854B-5AE64FF90501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5213183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5CCD96B-3780-FA38-1998-4D6AA518B7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CH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8C05C02F-ED00-33A9-BB43-7E65D6CBC50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3F674A7F-6748-1716-E655-A27B0DDDF0C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570B7CC5-8E36-0DE2-A6A1-3FFFDB72E7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1308D-454D-4F7A-B527-94BFA01F547D}" type="datetimeFigureOut">
              <a:rPr lang="de-CH" smtClean="0"/>
              <a:t>24.02.2026</a:t>
            </a:fld>
            <a:endParaRPr lang="de-CH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1A060C30-4952-DA20-72BE-7B11A4B1C1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BF8176BF-008C-1E4E-1BED-C285EEDEA5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19383-17A4-46CE-854B-5AE64FF90501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4302725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94DF93A-62D1-2FA2-80DB-D0F938C5EF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de-CH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283318BC-EB28-20F0-B7F0-1F6B15B170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3DD7DBDA-8A16-8F06-7DD7-7ED610033DD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50690922-CE62-0F64-5B62-75C75F49424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ACD22D06-8A55-0C88-2797-11BCAB25ABC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818D4D70-E727-63FC-0A3F-9567FF011D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1308D-454D-4F7A-B527-94BFA01F547D}" type="datetimeFigureOut">
              <a:rPr lang="de-CH" smtClean="0"/>
              <a:t>24.02.2026</a:t>
            </a:fld>
            <a:endParaRPr lang="de-CH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E2AB22AB-830E-879A-B9DE-D72DDA24E9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00619133-4C27-D3B3-1058-C9ED832BCE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19383-17A4-46CE-854B-5AE64FF90501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2453991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784EDAA-714F-BA9B-167E-6406F8CF45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CH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C62F37AA-9DD4-5762-5308-8BABC03633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1308D-454D-4F7A-B527-94BFA01F547D}" type="datetimeFigureOut">
              <a:rPr lang="de-CH" smtClean="0"/>
              <a:t>24.02.2026</a:t>
            </a:fld>
            <a:endParaRPr lang="de-CH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3DEB82A5-AA35-085D-C5ED-34E756C85F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0CE870EB-85F4-BC16-3867-D34F54BA87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19383-17A4-46CE-854B-5AE64FF90501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6250815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EF0C86BF-7323-A79C-82EC-8545B81D65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1308D-454D-4F7A-B527-94BFA01F547D}" type="datetimeFigureOut">
              <a:rPr lang="de-CH" smtClean="0"/>
              <a:t>24.02.2026</a:t>
            </a:fld>
            <a:endParaRPr lang="de-CH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E98E6CB8-3C33-4B28-8CFD-9320746B77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0FF2D328-95DF-9183-517D-30A6D54DA2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19383-17A4-46CE-854B-5AE64FF90501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9373293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7A0B157-ADCE-28AD-A5D5-1A447A33DC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  <a:endParaRPr lang="de-CH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3F81CB46-5220-BFCA-9B72-10EE479B59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3AFC17B0-C234-821B-A104-19EFF986FD7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28AA56B7-301D-A980-F739-CFFE90A02B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1308D-454D-4F7A-B527-94BFA01F547D}" type="datetimeFigureOut">
              <a:rPr lang="de-CH" smtClean="0"/>
              <a:t>24.02.2026</a:t>
            </a:fld>
            <a:endParaRPr lang="de-CH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376221C-1286-8EA8-2B09-2C49373740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45E869D0-F0E8-6EC6-1E2B-2CA08D8E73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19383-17A4-46CE-854B-5AE64FF90501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6895274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C1BBE5A-81DA-AA62-6474-9481EB70DD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  <a:endParaRPr lang="de-CH"/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0D69A5B9-2F57-3BBE-2A53-53D07D4C355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CH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2B7FC81B-3ED5-B07A-F418-D1AB0118510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9B6D9E45-9692-FCC0-3269-B84CCE276B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1308D-454D-4F7A-B527-94BFA01F547D}" type="datetimeFigureOut">
              <a:rPr lang="de-CH" smtClean="0"/>
              <a:t>24.02.2026</a:t>
            </a:fld>
            <a:endParaRPr lang="de-CH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F22E9F6A-68BF-EDF4-DFAA-15B400C468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C8AEB854-DEFD-A184-F17F-5A5C10B387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19383-17A4-46CE-854B-5AE64FF90501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2568025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4D29D9ED-ED42-E81A-987B-578BC004BD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de-CH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1A79967E-C2C1-EE3D-A130-878F0C2C11B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651E2CC9-3C14-9EC3-CA55-246B88EBB55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D41308D-454D-4F7A-B527-94BFA01F547D}" type="datetimeFigureOut">
              <a:rPr lang="de-CH" smtClean="0"/>
              <a:t>24.02.2026</a:t>
            </a:fld>
            <a:endParaRPr lang="de-CH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49EA1257-88BD-6C4E-1D1D-71AC588FFE4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de-CH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339B3588-9630-3B2D-ADB7-9D7176B418C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8919383-17A4-46CE-854B-5AE64FF90501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4958496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7" Type="http://schemas.openxmlformats.org/officeDocument/2006/relationships/image" Target="../media/image6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>
            <a:extLst>
              <a:ext uri="{FF2B5EF4-FFF2-40B4-BE49-F238E27FC236}">
                <a16:creationId xmlns:a16="http://schemas.microsoft.com/office/drawing/2014/main" id="{EA7D8856-7955-EC76-E09B-452D705E28B8}"/>
              </a:ext>
            </a:extLst>
          </p:cNvPr>
          <p:cNvSpPr/>
          <p:nvPr/>
        </p:nvSpPr>
        <p:spPr>
          <a:xfrm>
            <a:off x="9862457" y="905058"/>
            <a:ext cx="1892768" cy="849086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CH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Philippi</a:t>
            </a:r>
          </a:p>
        </p:txBody>
      </p:sp>
      <p:sp>
        <p:nvSpPr>
          <p:cNvPr id="5" name="Rechteck 4">
            <a:extLst>
              <a:ext uri="{FF2B5EF4-FFF2-40B4-BE49-F238E27FC236}">
                <a16:creationId xmlns:a16="http://schemas.microsoft.com/office/drawing/2014/main" id="{2DA75C01-E5DA-A69B-F737-0552A8B3BBD1}"/>
              </a:ext>
            </a:extLst>
          </p:cNvPr>
          <p:cNvSpPr/>
          <p:nvPr/>
        </p:nvSpPr>
        <p:spPr>
          <a:xfrm>
            <a:off x="5285912" y="915943"/>
            <a:ext cx="1892768" cy="849086"/>
          </a:xfrm>
          <a:prstGeom prst="rect">
            <a:avLst/>
          </a:prstGeom>
        </p:spPr>
        <p:style>
          <a:lnRef idx="2">
            <a:schemeClr val="accent5">
              <a:shade val="15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CH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Beröa</a:t>
            </a:r>
            <a:endParaRPr kumimoji="0" lang="de-CH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Rechteck 5">
            <a:extLst>
              <a:ext uri="{FF2B5EF4-FFF2-40B4-BE49-F238E27FC236}">
                <a16:creationId xmlns:a16="http://schemas.microsoft.com/office/drawing/2014/main" id="{29A7FF64-3F9E-60A5-9C17-5FED9DE37B1E}"/>
              </a:ext>
            </a:extLst>
          </p:cNvPr>
          <p:cNvSpPr/>
          <p:nvPr/>
        </p:nvSpPr>
        <p:spPr>
          <a:xfrm>
            <a:off x="9862457" y="5744536"/>
            <a:ext cx="1892768" cy="849086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CH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Apollonia</a:t>
            </a: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5178EC3C-94CE-4154-92A8-6A227B62FB4C}"/>
              </a:ext>
            </a:extLst>
          </p:cNvPr>
          <p:cNvSpPr/>
          <p:nvPr/>
        </p:nvSpPr>
        <p:spPr>
          <a:xfrm>
            <a:off x="5302869" y="5768357"/>
            <a:ext cx="1892768" cy="849086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CH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Thessaloniki</a:t>
            </a:r>
          </a:p>
        </p:txBody>
      </p:sp>
      <p:cxnSp>
        <p:nvCxnSpPr>
          <p:cNvPr id="13" name="Gerade Verbindung mit Pfeil 12">
            <a:extLst>
              <a:ext uri="{FF2B5EF4-FFF2-40B4-BE49-F238E27FC236}">
                <a16:creationId xmlns:a16="http://schemas.microsoft.com/office/drawing/2014/main" id="{E3F86849-6237-D842-85E7-0136897CDE3F}"/>
              </a:ext>
            </a:extLst>
          </p:cNvPr>
          <p:cNvCxnSpPr>
            <a:cxnSpLocks/>
          </p:cNvCxnSpPr>
          <p:nvPr/>
        </p:nvCxnSpPr>
        <p:spPr>
          <a:xfrm>
            <a:off x="6193475" y="2130479"/>
            <a:ext cx="77755" cy="3313923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Gerade Verbindung mit Pfeil 16">
            <a:extLst>
              <a:ext uri="{FF2B5EF4-FFF2-40B4-BE49-F238E27FC236}">
                <a16:creationId xmlns:a16="http://schemas.microsoft.com/office/drawing/2014/main" id="{C41E37B7-3FAD-08E2-C809-DD77341EAF7F}"/>
              </a:ext>
            </a:extLst>
          </p:cNvPr>
          <p:cNvCxnSpPr/>
          <p:nvPr/>
        </p:nvCxnSpPr>
        <p:spPr>
          <a:xfrm>
            <a:off x="7315200" y="1329601"/>
            <a:ext cx="1940767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feld 17">
            <a:extLst>
              <a:ext uri="{FF2B5EF4-FFF2-40B4-BE49-F238E27FC236}">
                <a16:creationId xmlns:a16="http://schemas.microsoft.com/office/drawing/2014/main" id="{B5D28076-07AE-4AE5-B750-77ABD3F13514}"/>
              </a:ext>
            </a:extLst>
          </p:cNvPr>
          <p:cNvSpPr txBox="1"/>
          <p:nvPr/>
        </p:nvSpPr>
        <p:spPr>
          <a:xfrm>
            <a:off x="7178078" y="1347557"/>
            <a:ext cx="26668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C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Stoffhandel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C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Nur 1 Stoffkarte aufs Mal pro Kind</a:t>
            </a:r>
          </a:p>
        </p:txBody>
      </p:sp>
      <p:cxnSp>
        <p:nvCxnSpPr>
          <p:cNvPr id="20" name="Gerade Verbindung mit Pfeil 19">
            <a:extLst>
              <a:ext uri="{FF2B5EF4-FFF2-40B4-BE49-F238E27FC236}">
                <a16:creationId xmlns:a16="http://schemas.microsoft.com/office/drawing/2014/main" id="{E45047FB-98C3-33AB-3C0E-170E19214DEC}"/>
              </a:ext>
            </a:extLst>
          </p:cNvPr>
          <p:cNvCxnSpPr/>
          <p:nvPr/>
        </p:nvCxnSpPr>
        <p:spPr>
          <a:xfrm flipH="1">
            <a:off x="6475445" y="1987410"/>
            <a:ext cx="3620277" cy="3275045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feld 23">
            <a:extLst>
              <a:ext uri="{FF2B5EF4-FFF2-40B4-BE49-F238E27FC236}">
                <a16:creationId xmlns:a16="http://schemas.microsoft.com/office/drawing/2014/main" id="{65306810-D72C-AEF3-8F10-0A6C98A9527F}"/>
              </a:ext>
            </a:extLst>
          </p:cNvPr>
          <p:cNvSpPr txBox="1"/>
          <p:nvPr/>
        </p:nvSpPr>
        <p:spPr>
          <a:xfrm rot="19136354">
            <a:off x="6886224" y="3095646"/>
            <a:ext cx="26668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C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Stoffhandel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C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Nur 1 Stoffkarte aufs Mal pro Kind</a:t>
            </a:r>
          </a:p>
        </p:txBody>
      </p:sp>
      <p:grpSp>
        <p:nvGrpSpPr>
          <p:cNvPr id="9" name="Gruppieren 8">
            <a:extLst>
              <a:ext uri="{FF2B5EF4-FFF2-40B4-BE49-F238E27FC236}">
                <a16:creationId xmlns:a16="http://schemas.microsoft.com/office/drawing/2014/main" id="{9BC0C8DC-9E2F-B328-8CBB-2A0CD92077A1}"/>
              </a:ext>
            </a:extLst>
          </p:cNvPr>
          <p:cNvGrpSpPr/>
          <p:nvPr/>
        </p:nvGrpSpPr>
        <p:grpSpPr>
          <a:xfrm>
            <a:off x="3682405" y="3325548"/>
            <a:ext cx="2423164" cy="1004295"/>
            <a:chOff x="3682405" y="3325548"/>
            <a:chExt cx="2423164" cy="1004295"/>
          </a:xfrm>
        </p:grpSpPr>
        <p:pic>
          <p:nvPicPr>
            <p:cNvPr id="37" name="Grafik 36" descr="Gehen mit einfarbiger Füllung">
              <a:extLst>
                <a:ext uri="{FF2B5EF4-FFF2-40B4-BE49-F238E27FC236}">
                  <a16:creationId xmlns:a16="http://schemas.microsoft.com/office/drawing/2014/main" id="{85813425-5238-A802-F1E5-26396F17CF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5022938" y="3325548"/>
              <a:ext cx="586823" cy="586823"/>
            </a:xfrm>
            <a:prstGeom prst="rect">
              <a:avLst/>
            </a:prstGeom>
          </p:spPr>
        </p:pic>
        <p:sp>
          <p:nvSpPr>
            <p:cNvPr id="38" name="Rechteck 37">
              <a:extLst>
                <a:ext uri="{FF2B5EF4-FFF2-40B4-BE49-F238E27FC236}">
                  <a16:creationId xmlns:a16="http://schemas.microsoft.com/office/drawing/2014/main" id="{E6ADD158-885E-8363-79BC-31018C3A7176}"/>
                </a:ext>
              </a:extLst>
            </p:cNvPr>
            <p:cNvSpPr/>
            <p:nvPr/>
          </p:nvSpPr>
          <p:spPr>
            <a:xfrm>
              <a:off x="4058028" y="3439625"/>
              <a:ext cx="1139414" cy="338554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600" b="1" i="0" u="none" strike="noStrike" kern="1200" cap="none" spc="0" normalizeH="0" baseline="0" noProof="0" dirty="0">
                  <a:ln w="13462">
                    <a:solidFill>
                      <a:prstClr val="white"/>
                    </a:solidFill>
                    <a:prstDash val="solid"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>
                    <a:outerShdw dist="38100" dir="2700000" algn="bl" rotWithShape="0">
                      <a:srgbClr val="5B9BD5"/>
                    </a:outerShdw>
                  </a:effectLst>
                  <a:uLnTx/>
                  <a:uFillTx/>
                  <a:latin typeface="Calibri" panose="020F0502020204030204"/>
                  <a:ea typeface="+mn-ea"/>
                  <a:cs typeface="+mn-cs"/>
                </a:rPr>
                <a:t>Zollbeamte</a:t>
              </a:r>
            </a:p>
          </p:txBody>
        </p:sp>
        <p:sp>
          <p:nvSpPr>
            <p:cNvPr id="39" name="Textfeld 38">
              <a:extLst>
                <a:ext uri="{FF2B5EF4-FFF2-40B4-BE49-F238E27FC236}">
                  <a16:creationId xmlns:a16="http://schemas.microsoft.com/office/drawing/2014/main" id="{F5065F50-B1E3-3E71-29CC-E93452EDA173}"/>
                </a:ext>
              </a:extLst>
            </p:cNvPr>
            <p:cNvSpPr txBox="1"/>
            <p:nvPr/>
          </p:nvSpPr>
          <p:spPr>
            <a:xfrm>
              <a:off x="3682405" y="3868178"/>
              <a:ext cx="242316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CH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Nimmt Karten weg, wenn unerlaubt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CH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Kassiert Zoll für Waren ein</a:t>
              </a:r>
            </a:p>
          </p:txBody>
        </p:sp>
      </p:grpSp>
      <p:sp>
        <p:nvSpPr>
          <p:cNvPr id="40" name="Textfeld 39">
            <a:extLst>
              <a:ext uri="{FF2B5EF4-FFF2-40B4-BE49-F238E27FC236}">
                <a16:creationId xmlns:a16="http://schemas.microsoft.com/office/drawing/2014/main" id="{BCC77388-B156-ABF9-FB51-0277C4287C91}"/>
              </a:ext>
            </a:extLst>
          </p:cNvPr>
          <p:cNvSpPr txBox="1"/>
          <p:nvPr/>
        </p:nvSpPr>
        <p:spPr>
          <a:xfrm>
            <a:off x="9720425" y="3446573"/>
            <a:ext cx="195074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C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Sobald Geld vorhanden, Schnittmuster kaufen!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C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Mit Stoff, Schere, Leim die Kleider möglichst schön erstellen dann am Kleidermarkt verkaufen.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C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-- Weiterhin auch Stoffbündel verkaufen.</a:t>
            </a:r>
          </a:p>
        </p:txBody>
      </p:sp>
      <p:sp>
        <p:nvSpPr>
          <p:cNvPr id="41" name="Rechteck 40">
            <a:extLst>
              <a:ext uri="{FF2B5EF4-FFF2-40B4-BE49-F238E27FC236}">
                <a16:creationId xmlns:a16="http://schemas.microsoft.com/office/drawing/2014/main" id="{75059CB8-522E-1565-A0E7-669FEF251762}"/>
              </a:ext>
            </a:extLst>
          </p:cNvPr>
          <p:cNvSpPr/>
          <p:nvPr/>
        </p:nvSpPr>
        <p:spPr>
          <a:xfrm>
            <a:off x="1912193" y="27117"/>
            <a:ext cx="8115299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4800" b="1" i="0" u="none" strike="noStrike" kern="1200" cap="none" spc="0" normalizeH="0" baseline="0" noProof="0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9966FF"/>
                </a:solidFill>
                <a:effectLst>
                  <a:outerShdw blurRad="12700" dist="38100" dir="2700000" algn="tl" rotWithShape="0">
                    <a:srgbClr val="5B9BD5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Lydias Stoff- und Kleiderhandel</a:t>
            </a:r>
          </a:p>
        </p:txBody>
      </p:sp>
      <p:cxnSp>
        <p:nvCxnSpPr>
          <p:cNvPr id="51" name="Gerade Verbindung mit Pfeil 50">
            <a:extLst>
              <a:ext uri="{FF2B5EF4-FFF2-40B4-BE49-F238E27FC236}">
                <a16:creationId xmlns:a16="http://schemas.microsoft.com/office/drawing/2014/main" id="{6A1C9A08-B716-FDEC-DA9C-D128485DAD6F}"/>
              </a:ext>
            </a:extLst>
          </p:cNvPr>
          <p:cNvCxnSpPr/>
          <p:nvPr/>
        </p:nvCxnSpPr>
        <p:spPr>
          <a:xfrm>
            <a:off x="7332759" y="5997408"/>
            <a:ext cx="1940767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Textfeld 51">
            <a:extLst>
              <a:ext uri="{FF2B5EF4-FFF2-40B4-BE49-F238E27FC236}">
                <a16:creationId xmlns:a16="http://schemas.microsoft.com/office/drawing/2014/main" id="{F159846A-6CBB-C901-18D4-B190451569E1}"/>
              </a:ext>
            </a:extLst>
          </p:cNvPr>
          <p:cNvSpPr txBox="1"/>
          <p:nvPr/>
        </p:nvSpPr>
        <p:spPr>
          <a:xfrm>
            <a:off x="7195637" y="6015364"/>
            <a:ext cx="26668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C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Stoffhandel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C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Nur 1 Stoffkarte aufs Mal pro Kind</a:t>
            </a:r>
          </a:p>
        </p:txBody>
      </p:sp>
      <p:grpSp>
        <p:nvGrpSpPr>
          <p:cNvPr id="2" name="Gruppieren 1">
            <a:extLst>
              <a:ext uri="{FF2B5EF4-FFF2-40B4-BE49-F238E27FC236}">
                <a16:creationId xmlns:a16="http://schemas.microsoft.com/office/drawing/2014/main" id="{E735DE2E-D117-C613-5F4A-832824920296}"/>
              </a:ext>
            </a:extLst>
          </p:cNvPr>
          <p:cNvGrpSpPr/>
          <p:nvPr/>
        </p:nvGrpSpPr>
        <p:grpSpPr>
          <a:xfrm>
            <a:off x="525931" y="3962165"/>
            <a:ext cx="5443912" cy="2045358"/>
            <a:chOff x="525931" y="3962165"/>
            <a:chExt cx="5443912" cy="2045358"/>
          </a:xfrm>
        </p:grpSpPr>
        <p:cxnSp>
          <p:nvCxnSpPr>
            <p:cNvPr id="11" name="Gerade Verbindung mit Pfeil 10">
              <a:extLst>
                <a:ext uri="{FF2B5EF4-FFF2-40B4-BE49-F238E27FC236}">
                  <a16:creationId xmlns:a16="http://schemas.microsoft.com/office/drawing/2014/main" id="{03889C5C-65C7-8A05-DBD3-BB70A4987ACB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1617418" y="4673211"/>
              <a:ext cx="4352425" cy="963938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2" name="Rechteck: abgerundete Ecken 21">
              <a:extLst>
                <a:ext uri="{FF2B5EF4-FFF2-40B4-BE49-F238E27FC236}">
                  <a16:creationId xmlns:a16="http://schemas.microsoft.com/office/drawing/2014/main" id="{1B6FA697-EFD7-1ED1-2C30-75B8B4D6A1EF}"/>
                </a:ext>
              </a:extLst>
            </p:cNvPr>
            <p:cNvSpPr/>
            <p:nvPr/>
          </p:nvSpPr>
          <p:spPr>
            <a:xfrm>
              <a:off x="525931" y="3962165"/>
              <a:ext cx="1017036" cy="2043405"/>
            </a:xfrm>
            <a:prstGeom prst="roundRect">
              <a:avLst/>
            </a:prstGeom>
            <a:solidFill>
              <a:srgbClr val="9966FF">
                <a:alpha val="49804"/>
              </a:srgb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CH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Stoff-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CH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Markt</a:t>
              </a:r>
            </a:p>
          </p:txBody>
        </p:sp>
        <p:sp>
          <p:nvSpPr>
            <p:cNvPr id="23" name="Textfeld 22">
              <a:extLst>
                <a:ext uri="{FF2B5EF4-FFF2-40B4-BE49-F238E27FC236}">
                  <a16:creationId xmlns:a16="http://schemas.microsoft.com/office/drawing/2014/main" id="{50400C45-6953-34DC-9388-7AB34BCA5221}"/>
                </a:ext>
              </a:extLst>
            </p:cNvPr>
            <p:cNvSpPr txBox="1"/>
            <p:nvPr/>
          </p:nvSpPr>
          <p:spPr>
            <a:xfrm>
              <a:off x="645447" y="5268859"/>
              <a:ext cx="2818464" cy="7386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CH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Stoff-Bündel verkaufen für 5 Talente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CH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1 Bündel = Je 1 rot, blau, gelb, grün</a:t>
              </a:r>
            </a:p>
            <a:p>
              <a:pPr marL="285750" marR="0" lvl="0" indent="-2857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anose="05000000000000000000" pitchFamily="2" charset="2"/>
                <a:buChar char="Ø"/>
                <a:tabLst/>
                <a:defRPr/>
              </a:pPr>
              <a:r>
                <a:rPr kumimoji="0" lang="de-CH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NUR 1 Bündel aufs Mal pro Kind</a:t>
              </a:r>
            </a:p>
          </p:txBody>
        </p:sp>
        <p:grpSp>
          <p:nvGrpSpPr>
            <p:cNvPr id="47" name="Gruppieren 46">
              <a:extLst>
                <a:ext uri="{FF2B5EF4-FFF2-40B4-BE49-F238E27FC236}">
                  <a16:creationId xmlns:a16="http://schemas.microsoft.com/office/drawing/2014/main" id="{CA7734FA-566B-DFB8-51F4-74EA0EA5E113}"/>
                </a:ext>
              </a:extLst>
            </p:cNvPr>
            <p:cNvGrpSpPr/>
            <p:nvPr/>
          </p:nvGrpSpPr>
          <p:grpSpPr>
            <a:xfrm>
              <a:off x="1640478" y="4952626"/>
              <a:ext cx="724677" cy="313337"/>
              <a:chOff x="1688841" y="4922978"/>
              <a:chExt cx="724677" cy="313337"/>
            </a:xfrm>
          </p:grpSpPr>
          <p:sp>
            <p:nvSpPr>
              <p:cNvPr id="43" name="Rechteck 42">
                <a:extLst>
                  <a:ext uri="{FF2B5EF4-FFF2-40B4-BE49-F238E27FC236}">
                    <a16:creationId xmlns:a16="http://schemas.microsoft.com/office/drawing/2014/main" id="{341C17D2-6A33-3D25-A1E4-4F565A5A1206}"/>
                  </a:ext>
                </a:extLst>
              </p:cNvPr>
              <p:cNvSpPr/>
              <p:nvPr/>
            </p:nvSpPr>
            <p:spPr>
              <a:xfrm>
                <a:off x="1688841" y="4922978"/>
                <a:ext cx="323461" cy="135366"/>
              </a:xfrm>
              <a:prstGeom prst="rect">
                <a:avLst/>
              </a:prstGeom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CH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4" name="Rechteck 43">
                <a:extLst>
                  <a:ext uri="{FF2B5EF4-FFF2-40B4-BE49-F238E27FC236}">
                    <a16:creationId xmlns:a16="http://schemas.microsoft.com/office/drawing/2014/main" id="{B2EAA8AB-0BEA-F430-B546-0FC90277D1E8}"/>
                  </a:ext>
                </a:extLst>
              </p:cNvPr>
              <p:cNvSpPr/>
              <p:nvPr/>
            </p:nvSpPr>
            <p:spPr>
              <a:xfrm>
                <a:off x="1822580" y="4965583"/>
                <a:ext cx="323461" cy="135366"/>
              </a:xfrm>
              <a:prstGeom prst="rect">
                <a:avLst/>
              </a:prstGeom>
              <a:solidFill>
                <a:srgbClr val="FF0000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CH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5" name="Rechteck 44">
                <a:extLst>
                  <a:ext uri="{FF2B5EF4-FFF2-40B4-BE49-F238E27FC236}">
                    <a16:creationId xmlns:a16="http://schemas.microsoft.com/office/drawing/2014/main" id="{8D78DE85-7380-8B2C-61CC-8339CE1674B1}"/>
                  </a:ext>
                </a:extLst>
              </p:cNvPr>
              <p:cNvSpPr/>
              <p:nvPr/>
            </p:nvSpPr>
            <p:spPr>
              <a:xfrm>
                <a:off x="1952679" y="5033266"/>
                <a:ext cx="323461" cy="135366"/>
              </a:xfrm>
              <a:prstGeom prst="rect">
                <a:avLst/>
              </a:prstGeom>
            </p:spPr>
            <p:style>
              <a:lnRef idx="2">
                <a:schemeClr val="accent6">
                  <a:shade val="15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CH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6" name="Rechteck 45">
                <a:extLst>
                  <a:ext uri="{FF2B5EF4-FFF2-40B4-BE49-F238E27FC236}">
                    <a16:creationId xmlns:a16="http://schemas.microsoft.com/office/drawing/2014/main" id="{A0A1141C-D896-1DD6-D218-123A53A91372}"/>
                  </a:ext>
                </a:extLst>
              </p:cNvPr>
              <p:cNvSpPr/>
              <p:nvPr/>
            </p:nvSpPr>
            <p:spPr>
              <a:xfrm>
                <a:off x="2090057" y="5100949"/>
                <a:ext cx="323461" cy="135366"/>
              </a:xfrm>
              <a:prstGeom prst="rect">
                <a:avLst/>
              </a:prstGeom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CH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sp>
          <p:nvSpPr>
            <p:cNvPr id="55" name="Textfeld 54">
              <a:extLst>
                <a:ext uri="{FF2B5EF4-FFF2-40B4-BE49-F238E27FC236}">
                  <a16:creationId xmlns:a16="http://schemas.microsoft.com/office/drawing/2014/main" id="{54DE28B7-C637-F45C-04F4-2310F005ECA1}"/>
                </a:ext>
              </a:extLst>
            </p:cNvPr>
            <p:cNvSpPr txBox="1"/>
            <p:nvPr/>
          </p:nvSpPr>
          <p:spPr>
            <a:xfrm rot="701354">
              <a:off x="2865895" y="4885986"/>
              <a:ext cx="190154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CH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Stoff-Bündel verkaufen</a:t>
              </a:r>
            </a:p>
          </p:txBody>
        </p:sp>
      </p:grpSp>
      <p:grpSp>
        <p:nvGrpSpPr>
          <p:cNvPr id="8" name="Gruppieren 7">
            <a:extLst>
              <a:ext uri="{FF2B5EF4-FFF2-40B4-BE49-F238E27FC236}">
                <a16:creationId xmlns:a16="http://schemas.microsoft.com/office/drawing/2014/main" id="{59604434-2572-8D40-A812-0F9EE1126E19}"/>
              </a:ext>
            </a:extLst>
          </p:cNvPr>
          <p:cNvGrpSpPr/>
          <p:nvPr/>
        </p:nvGrpSpPr>
        <p:grpSpPr>
          <a:xfrm>
            <a:off x="538094" y="1691940"/>
            <a:ext cx="4520759" cy="2052534"/>
            <a:chOff x="538094" y="1691940"/>
            <a:chExt cx="4520759" cy="2052534"/>
          </a:xfrm>
        </p:grpSpPr>
        <p:sp>
          <p:nvSpPr>
            <p:cNvPr id="21" name="Rechteck: abgerundete Ecken 20">
              <a:extLst>
                <a:ext uri="{FF2B5EF4-FFF2-40B4-BE49-F238E27FC236}">
                  <a16:creationId xmlns:a16="http://schemas.microsoft.com/office/drawing/2014/main" id="{17FAC0DB-F9AD-8AEB-5D49-52EDB29A2912}"/>
                </a:ext>
              </a:extLst>
            </p:cNvPr>
            <p:cNvSpPr/>
            <p:nvPr/>
          </p:nvSpPr>
          <p:spPr>
            <a:xfrm>
              <a:off x="559214" y="1691940"/>
              <a:ext cx="1017036" cy="2043405"/>
            </a:xfrm>
            <a:prstGeom prst="roundRect">
              <a:avLst/>
            </a:prstGeom>
            <a:solidFill>
              <a:srgbClr val="FF99FF">
                <a:alpha val="49804"/>
              </a:srgb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CH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Kleider-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CH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Markt</a:t>
              </a:r>
            </a:p>
          </p:txBody>
        </p:sp>
        <p:cxnSp>
          <p:nvCxnSpPr>
            <p:cNvPr id="26" name="Gerade Verbindung mit Pfeil 25">
              <a:extLst>
                <a:ext uri="{FF2B5EF4-FFF2-40B4-BE49-F238E27FC236}">
                  <a16:creationId xmlns:a16="http://schemas.microsoft.com/office/drawing/2014/main" id="{5A34AE08-CAA7-63EB-2FED-4C8A5A5E859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759990" y="1987410"/>
              <a:ext cx="3298863" cy="782464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9" name="Textfeld 28">
              <a:extLst>
                <a:ext uri="{FF2B5EF4-FFF2-40B4-BE49-F238E27FC236}">
                  <a16:creationId xmlns:a16="http://schemas.microsoft.com/office/drawing/2014/main" id="{6BA7BAC6-0273-611F-B641-1B3EC6CD3135}"/>
                </a:ext>
              </a:extLst>
            </p:cNvPr>
            <p:cNvSpPr txBox="1"/>
            <p:nvPr/>
          </p:nvSpPr>
          <p:spPr>
            <a:xfrm>
              <a:off x="538094" y="3005810"/>
              <a:ext cx="2652842" cy="7386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CH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Die fertigen Kleider verkaufen für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CH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30 / 40 / 80 / 100 Talente  ???</a:t>
              </a:r>
            </a:p>
            <a:p>
              <a:pPr marL="285750" marR="0" lvl="0" indent="-2857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anose="05000000000000000000" pitchFamily="2" charset="2"/>
                <a:buChar char="Ø"/>
                <a:tabLst/>
                <a:defRPr/>
              </a:pPr>
              <a:r>
                <a:rPr kumimoji="0" lang="de-CH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NUR 1 Kleid aufs Mal pro Kind</a:t>
              </a:r>
            </a:p>
          </p:txBody>
        </p:sp>
        <p:sp>
          <p:nvSpPr>
            <p:cNvPr id="56" name="Textfeld 55">
              <a:extLst>
                <a:ext uri="{FF2B5EF4-FFF2-40B4-BE49-F238E27FC236}">
                  <a16:creationId xmlns:a16="http://schemas.microsoft.com/office/drawing/2014/main" id="{F550A516-1894-7642-B08E-50371E1FDD7C}"/>
                </a:ext>
              </a:extLst>
            </p:cNvPr>
            <p:cNvSpPr txBox="1"/>
            <p:nvPr/>
          </p:nvSpPr>
          <p:spPr>
            <a:xfrm rot="20820916">
              <a:off x="1823207" y="2324651"/>
              <a:ext cx="150425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CH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Kleider verkaufen</a:t>
              </a:r>
            </a:p>
          </p:txBody>
        </p:sp>
      </p:grpSp>
      <p:grpSp>
        <p:nvGrpSpPr>
          <p:cNvPr id="3" name="Gruppieren 2">
            <a:extLst>
              <a:ext uri="{FF2B5EF4-FFF2-40B4-BE49-F238E27FC236}">
                <a16:creationId xmlns:a16="http://schemas.microsoft.com/office/drawing/2014/main" id="{DA96026C-568E-E350-AEF1-114F886EE1AA}"/>
              </a:ext>
            </a:extLst>
          </p:cNvPr>
          <p:cNvGrpSpPr/>
          <p:nvPr/>
        </p:nvGrpSpPr>
        <p:grpSpPr>
          <a:xfrm>
            <a:off x="436775" y="786072"/>
            <a:ext cx="10694645" cy="4839448"/>
            <a:chOff x="436775" y="786072"/>
            <a:chExt cx="10694645" cy="4839448"/>
          </a:xfrm>
        </p:grpSpPr>
        <p:sp>
          <p:nvSpPr>
            <p:cNvPr id="30" name="Ellipse 29">
              <a:extLst>
                <a:ext uri="{FF2B5EF4-FFF2-40B4-BE49-F238E27FC236}">
                  <a16:creationId xmlns:a16="http://schemas.microsoft.com/office/drawing/2014/main" id="{633DD5A4-31B9-27B7-A4DE-999C7D364971}"/>
                </a:ext>
              </a:extLst>
            </p:cNvPr>
            <p:cNvSpPr/>
            <p:nvPr/>
          </p:nvSpPr>
          <p:spPr>
            <a:xfrm>
              <a:off x="1823690" y="1199953"/>
              <a:ext cx="2466391" cy="889520"/>
            </a:xfrm>
            <a:prstGeom prst="ellipse">
              <a:avLst/>
            </a:prstGeom>
          </p:spPr>
          <p:style>
            <a:lnRef idx="2">
              <a:schemeClr val="accent3">
                <a:shade val="15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CH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Schnittmuster-Shop</a:t>
              </a:r>
            </a:p>
          </p:txBody>
        </p:sp>
        <p:cxnSp>
          <p:nvCxnSpPr>
            <p:cNvPr id="32" name="Gerade Verbindung mit Pfeil 31">
              <a:extLst>
                <a:ext uri="{FF2B5EF4-FFF2-40B4-BE49-F238E27FC236}">
                  <a16:creationId xmlns:a16="http://schemas.microsoft.com/office/drawing/2014/main" id="{4C931514-7C5D-B1E4-4D7A-35884609DB38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4058028" y="1987410"/>
              <a:ext cx="7073392" cy="363811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sp>
          <p:nvSpPr>
            <p:cNvPr id="35" name="Textfeld 34">
              <a:extLst>
                <a:ext uri="{FF2B5EF4-FFF2-40B4-BE49-F238E27FC236}">
                  <a16:creationId xmlns:a16="http://schemas.microsoft.com/office/drawing/2014/main" id="{2A5AC691-88FB-D902-7030-763C2A362A2C}"/>
                </a:ext>
              </a:extLst>
            </p:cNvPr>
            <p:cNvSpPr txBox="1"/>
            <p:nvPr/>
          </p:nvSpPr>
          <p:spPr>
            <a:xfrm>
              <a:off x="436775" y="786072"/>
              <a:ext cx="4579843" cy="67710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CH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Im Schnittmuster-Shop kannst du Schnittmuster kaufen 1,2,3,4 Talente.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CH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2-4 Stück aufs Mal pro Kind. &gt; mit 5 oder 10 Talent Schein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CH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Es gibt kein Rückgeld!</a:t>
              </a:r>
            </a:p>
          </p:txBody>
        </p:sp>
        <p:sp>
          <p:nvSpPr>
            <p:cNvPr id="57" name="Textfeld 56">
              <a:extLst>
                <a:ext uri="{FF2B5EF4-FFF2-40B4-BE49-F238E27FC236}">
                  <a16:creationId xmlns:a16="http://schemas.microsoft.com/office/drawing/2014/main" id="{B94DCD9D-60C8-B897-8D38-95047A8F6F7D}"/>
                </a:ext>
              </a:extLst>
            </p:cNvPr>
            <p:cNvSpPr txBox="1"/>
            <p:nvPr/>
          </p:nvSpPr>
          <p:spPr>
            <a:xfrm rot="1656845">
              <a:off x="4522289" y="2624487"/>
              <a:ext cx="174317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CH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Schnittmuster kaufen</a:t>
              </a:r>
            </a:p>
          </p:txBody>
        </p:sp>
      </p:grpSp>
      <p:grpSp>
        <p:nvGrpSpPr>
          <p:cNvPr id="48" name="Gruppieren 47">
            <a:extLst>
              <a:ext uri="{FF2B5EF4-FFF2-40B4-BE49-F238E27FC236}">
                <a16:creationId xmlns:a16="http://schemas.microsoft.com/office/drawing/2014/main" id="{949BE26F-2A35-C3E5-3EFF-1C71540668E2}"/>
              </a:ext>
            </a:extLst>
          </p:cNvPr>
          <p:cNvGrpSpPr/>
          <p:nvPr/>
        </p:nvGrpSpPr>
        <p:grpSpPr>
          <a:xfrm>
            <a:off x="4867546" y="1363650"/>
            <a:ext cx="6939363" cy="4633758"/>
            <a:chOff x="4867546" y="1363650"/>
            <a:chExt cx="6939363" cy="4633758"/>
          </a:xfrm>
        </p:grpSpPr>
        <p:grpSp>
          <p:nvGrpSpPr>
            <p:cNvPr id="16" name="Gruppieren 15">
              <a:extLst>
                <a:ext uri="{FF2B5EF4-FFF2-40B4-BE49-F238E27FC236}">
                  <a16:creationId xmlns:a16="http://schemas.microsoft.com/office/drawing/2014/main" id="{3F254332-76DA-239A-3D20-CB6B642B1D76}"/>
                </a:ext>
              </a:extLst>
            </p:cNvPr>
            <p:cNvGrpSpPr/>
            <p:nvPr/>
          </p:nvGrpSpPr>
          <p:grpSpPr>
            <a:xfrm>
              <a:off x="4867546" y="1363650"/>
              <a:ext cx="793023" cy="610115"/>
              <a:chOff x="7949477" y="4652757"/>
              <a:chExt cx="1265346" cy="1044182"/>
            </a:xfrm>
          </p:grpSpPr>
          <p:pic>
            <p:nvPicPr>
              <p:cNvPr id="15" name="Grafik 14" descr="Kleid Silhouette">
                <a:extLst>
                  <a:ext uri="{FF2B5EF4-FFF2-40B4-BE49-F238E27FC236}">
                    <a16:creationId xmlns:a16="http://schemas.microsoft.com/office/drawing/2014/main" id="{2BBEAECF-43F8-D281-C5E1-947A6818D7C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7949477" y="4652757"/>
                <a:ext cx="914400" cy="914400"/>
              </a:xfrm>
              <a:prstGeom prst="rect">
                <a:avLst/>
              </a:prstGeom>
            </p:spPr>
          </p:pic>
          <p:pic>
            <p:nvPicPr>
              <p:cNvPr id="12" name="Grafik 11" descr="Kleid mit einfarbiger Füllung">
                <a:extLst>
                  <a:ext uri="{FF2B5EF4-FFF2-40B4-BE49-F238E27FC236}">
                    <a16:creationId xmlns:a16="http://schemas.microsoft.com/office/drawing/2014/main" id="{AA176832-6079-85CC-5091-B43856F7147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p:blipFill>
            <p:spPr>
              <a:xfrm>
                <a:off x="8300423" y="4782539"/>
                <a:ext cx="914400" cy="914400"/>
              </a:xfrm>
              <a:prstGeom prst="rect">
                <a:avLst/>
              </a:prstGeom>
            </p:spPr>
          </p:pic>
        </p:grpSp>
        <p:grpSp>
          <p:nvGrpSpPr>
            <p:cNvPr id="19" name="Gruppieren 18">
              <a:extLst>
                <a:ext uri="{FF2B5EF4-FFF2-40B4-BE49-F238E27FC236}">
                  <a16:creationId xmlns:a16="http://schemas.microsoft.com/office/drawing/2014/main" id="{99DB9B06-17CB-08CE-4600-986D2D45DBF0}"/>
                </a:ext>
              </a:extLst>
            </p:cNvPr>
            <p:cNvGrpSpPr/>
            <p:nvPr/>
          </p:nvGrpSpPr>
          <p:grpSpPr>
            <a:xfrm>
              <a:off x="10944041" y="1520785"/>
              <a:ext cx="793023" cy="610115"/>
              <a:chOff x="7949477" y="4652757"/>
              <a:chExt cx="1265346" cy="1044182"/>
            </a:xfrm>
          </p:grpSpPr>
          <p:pic>
            <p:nvPicPr>
              <p:cNvPr id="25" name="Grafik 24" descr="Kleid Silhouette">
                <a:extLst>
                  <a:ext uri="{FF2B5EF4-FFF2-40B4-BE49-F238E27FC236}">
                    <a16:creationId xmlns:a16="http://schemas.microsoft.com/office/drawing/2014/main" id="{6D1543E7-0A3E-6860-6117-079AD49A44A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7949477" y="4652757"/>
                <a:ext cx="914400" cy="914400"/>
              </a:xfrm>
              <a:prstGeom prst="rect">
                <a:avLst/>
              </a:prstGeom>
            </p:spPr>
          </p:pic>
          <p:pic>
            <p:nvPicPr>
              <p:cNvPr id="27" name="Grafik 26" descr="Kleid mit einfarbiger Füllung">
                <a:extLst>
                  <a:ext uri="{FF2B5EF4-FFF2-40B4-BE49-F238E27FC236}">
                    <a16:creationId xmlns:a16="http://schemas.microsoft.com/office/drawing/2014/main" id="{BDC27376-CF6E-E476-CEEA-25E6FA6BF55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p:blipFill>
            <p:spPr>
              <a:xfrm>
                <a:off x="8300423" y="4782539"/>
                <a:ext cx="914400" cy="914400"/>
              </a:xfrm>
              <a:prstGeom prst="rect">
                <a:avLst/>
              </a:prstGeom>
            </p:spPr>
          </p:pic>
        </p:grpSp>
        <p:grpSp>
          <p:nvGrpSpPr>
            <p:cNvPr id="28" name="Gruppieren 27">
              <a:extLst>
                <a:ext uri="{FF2B5EF4-FFF2-40B4-BE49-F238E27FC236}">
                  <a16:creationId xmlns:a16="http://schemas.microsoft.com/office/drawing/2014/main" id="{ED64ABE4-9398-F2CF-7552-DE96BA1E830D}"/>
                </a:ext>
              </a:extLst>
            </p:cNvPr>
            <p:cNvGrpSpPr/>
            <p:nvPr/>
          </p:nvGrpSpPr>
          <p:grpSpPr>
            <a:xfrm>
              <a:off x="6409806" y="5387293"/>
              <a:ext cx="793023" cy="610115"/>
              <a:chOff x="7949477" y="4652757"/>
              <a:chExt cx="1265346" cy="1044182"/>
            </a:xfrm>
          </p:grpSpPr>
          <p:pic>
            <p:nvPicPr>
              <p:cNvPr id="31" name="Grafik 30" descr="Kleid Silhouette">
                <a:extLst>
                  <a:ext uri="{FF2B5EF4-FFF2-40B4-BE49-F238E27FC236}">
                    <a16:creationId xmlns:a16="http://schemas.microsoft.com/office/drawing/2014/main" id="{56C70D70-E6A8-D328-972A-694341B59FB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7949477" y="4652757"/>
                <a:ext cx="914400" cy="914400"/>
              </a:xfrm>
              <a:prstGeom prst="rect">
                <a:avLst/>
              </a:prstGeom>
            </p:spPr>
          </p:pic>
          <p:pic>
            <p:nvPicPr>
              <p:cNvPr id="33" name="Grafik 32" descr="Kleid mit einfarbiger Füllung">
                <a:extLst>
                  <a:ext uri="{FF2B5EF4-FFF2-40B4-BE49-F238E27FC236}">
                    <a16:creationId xmlns:a16="http://schemas.microsoft.com/office/drawing/2014/main" id="{0ADF6E4F-592B-5811-510A-4748BCF85DB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p:blipFill>
            <p:spPr>
              <a:xfrm>
                <a:off x="8300423" y="4782539"/>
                <a:ext cx="914400" cy="914400"/>
              </a:xfrm>
              <a:prstGeom prst="rect">
                <a:avLst/>
              </a:prstGeom>
            </p:spPr>
          </p:pic>
        </p:grpSp>
        <p:grpSp>
          <p:nvGrpSpPr>
            <p:cNvPr id="34" name="Gruppieren 33">
              <a:extLst>
                <a:ext uri="{FF2B5EF4-FFF2-40B4-BE49-F238E27FC236}">
                  <a16:creationId xmlns:a16="http://schemas.microsoft.com/office/drawing/2014/main" id="{6171E903-5013-85A5-54B2-69B91F60E7B1}"/>
                </a:ext>
              </a:extLst>
            </p:cNvPr>
            <p:cNvGrpSpPr/>
            <p:nvPr/>
          </p:nvGrpSpPr>
          <p:grpSpPr>
            <a:xfrm>
              <a:off x="11013886" y="5237786"/>
              <a:ext cx="793023" cy="610115"/>
              <a:chOff x="7949477" y="4652757"/>
              <a:chExt cx="1265346" cy="1044182"/>
            </a:xfrm>
          </p:grpSpPr>
          <p:pic>
            <p:nvPicPr>
              <p:cNvPr id="36" name="Grafik 35" descr="Kleid Silhouette">
                <a:extLst>
                  <a:ext uri="{FF2B5EF4-FFF2-40B4-BE49-F238E27FC236}">
                    <a16:creationId xmlns:a16="http://schemas.microsoft.com/office/drawing/2014/main" id="{3F1BEDAA-36CD-DD7A-721F-B8FCCD41203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7949477" y="4652757"/>
                <a:ext cx="914400" cy="914400"/>
              </a:xfrm>
              <a:prstGeom prst="rect">
                <a:avLst/>
              </a:prstGeom>
            </p:spPr>
          </p:pic>
          <p:pic>
            <p:nvPicPr>
              <p:cNvPr id="42" name="Grafik 41" descr="Kleid mit einfarbiger Füllung">
                <a:extLst>
                  <a:ext uri="{FF2B5EF4-FFF2-40B4-BE49-F238E27FC236}">
                    <a16:creationId xmlns:a16="http://schemas.microsoft.com/office/drawing/2014/main" id="{75580F3B-42AA-D152-B56C-C3F76A2C3A8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p:blipFill>
            <p:spPr>
              <a:xfrm>
                <a:off x="8300423" y="4782539"/>
                <a:ext cx="914400" cy="914400"/>
              </a:xfrm>
              <a:prstGeom prst="rect">
                <a:avLst/>
              </a:prstGeom>
            </p:spPr>
          </p:pic>
        </p:grpSp>
      </p:grpSp>
      <p:grpSp>
        <p:nvGrpSpPr>
          <p:cNvPr id="58" name="Gruppieren 57">
            <a:extLst>
              <a:ext uri="{FF2B5EF4-FFF2-40B4-BE49-F238E27FC236}">
                <a16:creationId xmlns:a16="http://schemas.microsoft.com/office/drawing/2014/main" id="{18A88F65-CCA2-B9A4-F6F5-53B1F3BC5521}"/>
              </a:ext>
            </a:extLst>
          </p:cNvPr>
          <p:cNvGrpSpPr/>
          <p:nvPr/>
        </p:nvGrpSpPr>
        <p:grpSpPr>
          <a:xfrm>
            <a:off x="9259384" y="4983867"/>
            <a:ext cx="724677" cy="313337"/>
            <a:chOff x="2492583" y="4143905"/>
            <a:chExt cx="724677" cy="313337"/>
          </a:xfrm>
        </p:grpSpPr>
        <p:sp>
          <p:nvSpPr>
            <p:cNvPr id="49" name="Rechteck 48">
              <a:extLst>
                <a:ext uri="{FF2B5EF4-FFF2-40B4-BE49-F238E27FC236}">
                  <a16:creationId xmlns:a16="http://schemas.microsoft.com/office/drawing/2014/main" id="{4DAAB792-1024-B062-C443-2908AFB8B2D4}"/>
                </a:ext>
              </a:extLst>
            </p:cNvPr>
            <p:cNvSpPr/>
            <p:nvPr/>
          </p:nvSpPr>
          <p:spPr>
            <a:xfrm>
              <a:off x="2492583" y="4143905"/>
              <a:ext cx="323461" cy="135366"/>
            </a:xfrm>
            <a:prstGeom prst="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CH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0" name="Rechteck 49">
              <a:extLst>
                <a:ext uri="{FF2B5EF4-FFF2-40B4-BE49-F238E27FC236}">
                  <a16:creationId xmlns:a16="http://schemas.microsoft.com/office/drawing/2014/main" id="{458F6CC2-8DCF-4D61-205D-5A152EB77CAC}"/>
                </a:ext>
              </a:extLst>
            </p:cNvPr>
            <p:cNvSpPr/>
            <p:nvPr/>
          </p:nvSpPr>
          <p:spPr>
            <a:xfrm>
              <a:off x="2626322" y="4186510"/>
              <a:ext cx="323461" cy="135366"/>
            </a:xfrm>
            <a:prstGeom prst="rect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CH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3" name="Rechteck 52">
              <a:extLst>
                <a:ext uri="{FF2B5EF4-FFF2-40B4-BE49-F238E27FC236}">
                  <a16:creationId xmlns:a16="http://schemas.microsoft.com/office/drawing/2014/main" id="{53E6D9D6-E2BE-20F1-2EBB-6995F7010C5D}"/>
                </a:ext>
              </a:extLst>
            </p:cNvPr>
            <p:cNvSpPr/>
            <p:nvPr/>
          </p:nvSpPr>
          <p:spPr>
            <a:xfrm>
              <a:off x="2756421" y="4254193"/>
              <a:ext cx="323461" cy="135366"/>
            </a:xfrm>
            <a:prstGeom prst="rect">
              <a:avLst/>
            </a:prstGeom>
          </p:spPr>
          <p:style>
            <a:lnRef idx="2">
              <a:schemeClr val="accent6">
                <a:shade val="15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CH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4" name="Rechteck 53">
              <a:extLst>
                <a:ext uri="{FF2B5EF4-FFF2-40B4-BE49-F238E27FC236}">
                  <a16:creationId xmlns:a16="http://schemas.microsoft.com/office/drawing/2014/main" id="{CE5BC744-782C-421C-9124-73253E22F7B3}"/>
                </a:ext>
              </a:extLst>
            </p:cNvPr>
            <p:cNvSpPr/>
            <p:nvPr/>
          </p:nvSpPr>
          <p:spPr>
            <a:xfrm>
              <a:off x="2893799" y="4321876"/>
              <a:ext cx="323461" cy="135366"/>
            </a:xfrm>
            <a:prstGeom prst="rect">
              <a:avLst/>
            </a:prstGeom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CH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43223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157</Words>
  <Application>Microsoft Office PowerPoint</Application>
  <PresentationFormat>Breitbild</PresentationFormat>
  <Paragraphs>34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7" baseType="lpstr">
      <vt:lpstr>Aptos</vt:lpstr>
      <vt:lpstr>Aptos Display</vt:lpstr>
      <vt:lpstr>Arial</vt:lpstr>
      <vt:lpstr>Calibri</vt:lpstr>
      <vt:lpstr>Wingdings</vt:lpstr>
      <vt:lpstr>Office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Wyssen R. und D.</dc:creator>
  <cp:lastModifiedBy>Wyssen R. und D.</cp:lastModifiedBy>
  <cp:revision>2</cp:revision>
  <dcterms:created xsi:type="dcterms:W3CDTF">2026-02-14T07:21:22Z</dcterms:created>
  <dcterms:modified xsi:type="dcterms:W3CDTF">2026-02-24T10:15:47Z</dcterms:modified>
</cp:coreProperties>
</file>