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94" d="100"/>
          <a:sy n="94" d="100"/>
        </p:scale>
        <p:origin x="1239" y="2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F3FB35-48E6-CABB-B638-25792A90B3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A190947-EB5C-FCCE-1C3E-26AB32A7A7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8E6311B-4DC2-C084-7592-1A4D1EF2A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14A6DD0-EE7C-FBC8-4263-5C91B6E67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8A2F8A9-DE79-F41F-1A85-4D8848455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01775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2CCE01-160E-95FB-3A4E-836758BED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420AD62-48FB-F0E2-9317-BD702B7694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3220989-DE50-23B4-56C9-C59C6F3AB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D24C6B8-0178-936C-FEAB-246563EA2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6F5BE4C-6348-8AB1-6B7C-F1147FD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64490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9AAE746-DDBD-E200-D0E1-30747D5257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B630414-5F3E-39FF-4DA1-EEEB75B8C8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55408CB-9C7A-76A1-DB9D-D11DCD736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1D7945-1065-D8D7-CBD0-AF5314917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48A468-5BE6-3397-FCBF-B797CEA29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0924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53B358-6BAC-22BC-8834-86B1433BD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D0D5581-C167-F3E7-78D4-5F7773008F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B2E48FF-1DEF-FA97-B295-5257F7068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97AA909-FA37-80B7-D8E5-ED8E99D71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9996827-1D45-A3D3-2E29-37D47E60B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9904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A15F60-EF3C-6D65-7E1D-37002905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569FDF-12D3-07A8-B4E5-DFA17DC4FE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45CEBC7-E267-B381-BEA8-95DC8F7D5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FEDC7A-72B4-8159-587A-60FD0FBD6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2DB779F-395E-05BF-7862-7F6F6FED4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819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EF6476-DDB7-1BD7-EF86-4803A41E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B9DA476-D2AA-4D84-DAC8-BB90FC8528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27FFFFD-C62A-A768-54FF-AC543A076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A5A18CE-4572-E25A-BB06-841345BE4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4B68572-1E2F-4E1D-082B-4ED7B8E93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273991-2F6E-A486-DC60-137D1DCA1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513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F84070-60F5-AC76-6940-040FF8738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392E5BE-1BF8-6E46-C6C6-F569E31546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A242007-4B5A-C71E-04A3-55EC4EEA03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D3B3EDB-49AF-A410-0D08-BD44BD1CED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A7C405B-4033-A062-F5F1-F4B0DC0803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C36AFA7-455B-5914-A189-0F7F8044A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B4D10C0-CE6F-6154-19CB-B1B04A917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0CA8222-5593-DEF7-950C-499FDC4D7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9698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935FAB-FD72-6A5B-88B0-6761C9C7F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82502EE-0D68-1F54-A65D-C41A76F9C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78D0101-863A-5409-90E0-555668388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37B549-4D5C-EADC-6240-8C64408AC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21482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BB9F148-5133-BC30-E4E0-79431CCFA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078FB5D-77AC-5BD9-CC7C-2948AF45D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45E7A48-D126-F784-8D4E-A11E195DF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0803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B0A868-48E5-37F8-9AC7-2EBA2CADB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4739DDF-CDD4-B894-4328-C6CFEC6A9E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7414EC0-BA76-5630-CF11-70EE1A52E7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7EDDBD0-811E-F458-F019-30A226C0E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13CF59D-FDD1-C204-1A52-F509969A6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0151256-EF6B-A4BB-988B-CC4C000F9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34453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D31058-D8C0-0272-EC0D-4DB112711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C807290-1C91-F590-A0A9-D38AB85A77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8EFF279-7A5A-C3CA-4BF3-FCEF2BD9CF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22DB51B-1BD6-61E7-4896-F7CCCE853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AF207B8-EB7D-4220-5FFC-D936FB2BA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AA5FDDF-599B-F332-27AE-8A77B57DB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0913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D717C8F-96B9-93A3-FEC5-E9EAB39E2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28A85B-84C6-4649-836B-16127DB66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7ACFD6A-ED2D-6347-8DA4-5032FA47F5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7449A-0231-410F-AD39-CABA1F7D0114}" type="datetimeFigureOut">
              <a:rPr lang="de-CH" smtClean="0"/>
              <a:t>04.03.2026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4B680BD-BB17-F35A-CF57-ACC8D06E6B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FBCC9CC-4815-AB66-83CE-B7171897BB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05971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3.jp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EA7D8856-7955-EC76-E09B-452D705E28B8}"/>
              </a:ext>
            </a:extLst>
          </p:cNvPr>
          <p:cNvSpPr/>
          <p:nvPr/>
        </p:nvSpPr>
        <p:spPr>
          <a:xfrm>
            <a:off x="9800476" y="942231"/>
            <a:ext cx="1892768" cy="8490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Stadt Hebron (gelb) Getreide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DA75C01-E5DA-A69B-F737-0552A8B3BBD1}"/>
              </a:ext>
            </a:extLst>
          </p:cNvPr>
          <p:cNvSpPr/>
          <p:nvPr/>
        </p:nvSpPr>
        <p:spPr>
          <a:xfrm>
            <a:off x="1450445" y="981220"/>
            <a:ext cx="1892768" cy="849086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Stadt </a:t>
            </a:r>
            <a:r>
              <a:rPr kumimoji="0" lang="de-CH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Tekoa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(blau)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>
                <a:solidFill>
                  <a:prstClr val="white"/>
                </a:solidFill>
                <a:latin typeface="Calibri" panose="020F0502020204030204"/>
              </a:rPr>
              <a:t>Textilien</a:t>
            </a: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9A7FF64-3F9E-60A5-9C17-5FED9DE37B1E}"/>
              </a:ext>
            </a:extLst>
          </p:cNvPr>
          <p:cNvSpPr/>
          <p:nvPr/>
        </p:nvSpPr>
        <p:spPr>
          <a:xfrm>
            <a:off x="9792137" y="5584944"/>
            <a:ext cx="1892768" cy="84908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Stadt Rama (rot) Vieh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178EC3C-94CE-4154-92A8-6A227B62FB4C}"/>
              </a:ext>
            </a:extLst>
          </p:cNvPr>
          <p:cNvSpPr/>
          <p:nvPr/>
        </p:nvSpPr>
        <p:spPr>
          <a:xfrm>
            <a:off x="1450445" y="5561931"/>
            <a:ext cx="1892768" cy="84908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Stadt </a:t>
            </a:r>
            <a:r>
              <a:rPr kumimoji="0" lang="de-CH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Debir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(grün) Gemüse</a:t>
            </a: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3F86849-6237-D842-85E7-0136897CDE3F}"/>
              </a:ext>
            </a:extLst>
          </p:cNvPr>
          <p:cNvCxnSpPr>
            <a:cxnSpLocks/>
          </p:cNvCxnSpPr>
          <p:nvPr/>
        </p:nvCxnSpPr>
        <p:spPr>
          <a:xfrm>
            <a:off x="10259775" y="1900958"/>
            <a:ext cx="23824" cy="364919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C41E37B7-3FAD-08E2-C809-DD77341EAF7F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3556000" y="1366774"/>
            <a:ext cx="624447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B5D28076-07AE-4AE5-B750-77ABD3F13514}"/>
              </a:ext>
            </a:extLst>
          </p:cNvPr>
          <p:cNvSpPr txBox="1"/>
          <p:nvPr/>
        </p:nvSpPr>
        <p:spPr>
          <a:xfrm rot="899848">
            <a:off x="5777713" y="4757739"/>
            <a:ext cx="26470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Karte Baustoff holen (erarbeiten)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E45047FB-98C3-33AB-3C0E-170E19214DEC}"/>
              </a:ext>
            </a:extLst>
          </p:cNvPr>
          <p:cNvCxnSpPr>
            <a:cxnSpLocks/>
          </p:cNvCxnSpPr>
          <p:nvPr/>
        </p:nvCxnSpPr>
        <p:spPr>
          <a:xfrm>
            <a:off x="2352040" y="1900958"/>
            <a:ext cx="44789" cy="361615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7" name="Grafik 36" descr="Gehen mit einfarbiger Füllung">
            <a:extLst>
              <a:ext uri="{FF2B5EF4-FFF2-40B4-BE49-F238E27FC236}">
                <a16:creationId xmlns:a16="http://schemas.microsoft.com/office/drawing/2014/main" id="{85813425-5238-A802-F1E5-26396F17C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839864" y="3503962"/>
            <a:ext cx="626918" cy="586823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E6ADD158-885E-8363-79BC-31018C3A7176}"/>
              </a:ext>
            </a:extLst>
          </p:cNvPr>
          <p:cNvSpPr/>
          <p:nvPr/>
        </p:nvSpPr>
        <p:spPr>
          <a:xfrm>
            <a:off x="9018803" y="4116980"/>
            <a:ext cx="10951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Diener des</a:t>
            </a:r>
            <a:br>
              <a:rPr kumimoji="0" lang="de-DE" sz="1600" b="1" i="0" u="none" strike="noStrike" kern="120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600" b="1" i="0" u="none" strike="noStrike" kern="120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Königs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F5065F50-B1E3-3E71-29CC-E93452EDA173}"/>
              </a:ext>
            </a:extLst>
          </p:cNvPr>
          <p:cNvSpPr txBox="1"/>
          <p:nvPr/>
        </p:nvSpPr>
        <p:spPr>
          <a:xfrm>
            <a:off x="9332061" y="3753219"/>
            <a:ext cx="2220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Holt immer wieder einige</a:t>
            </a:r>
            <a:b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Kinder ins Teezimmer des Königs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75059CB8-522E-1565-A0E7-669FEF251762}"/>
              </a:ext>
            </a:extLst>
          </p:cNvPr>
          <p:cNvSpPr/>
          <p:nvPr/>
        </p:nvSpPr>
        <p:spPr>
          <a:xfrm>
            <a:off x="1916782" y="127632"/>
            <a:ext cx="86450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800" b="1" i="0" u="none" strike="noStrike" kern="1200" normalizeH="0" baseline="0" noProof="0" dirty="0">
                <a:ln/>
                <a:solidFill>
                  <a:schemeClr val="accent4"/>
                </a:solidFill>
                <a:uLnTx/>
                <a:uFillTx/>
                <a:latin typeface="Calibri" panose="020F0502020204030204"/>
                <a:ea typeface="+mn-ea"/>
                <a:cs typeface="+mn-cs"/>
              </a:rPr>
              <a:t>König Salomos Hofstaat beliefern</a:t>
            </a:r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1B6FA697-EFD7-1ED1-2C30-75B8B4D6A1EF}"/>
              </a:ext>
            </a:extLst>
          </p:cNvPr>
          <p:cNvSpPr/>
          <p:nvPr/>
        </p:nvSpPr>
        <p:spPr>
          <a:xfrm>
            <a:off x="5325151" y="2521963"/>
            <a:ext cx="1570347" cy="1499610"/>
          </a:xfrm>
          <a:prstGeom prst="roundRect">
            <a:avLst/>
          </a:prstGeom>
          <a:gradFill flip="none" rotWithShape="1">
            <a:gsLst>
              <a:gs pos="0">
                <a:srgbClr val="9966FF">
                  <a:tint val="66000"/>
                  <a:satMod val="160000"/>
                </a:srgbClr>
              </a:gs>
              <a:gs pos="50000">
                <a:srgbClr val="9966FF">
                  <a:tint val="44500"/>
                  <a:satMod val="160000"/>
                </a:srgbClr>
              </a:gs>
              <a:gs pos="100000">
                <a:srgbClr val="9966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Königshof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Schreiber des Königs</a:t>
            </a:r>
            <a:endParaRPr kumimoji="0" lang="de-C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5A34AE08-CAA7-63EB-2FED-4C8A5A5E859A}"/>
              </a:ext>
            </a:extLst>
          </p:cNvPr>
          <p:cNvCxnSpPr>
            <a:cxnSpLocks/>
          </p:cNvCxnSpPr>
          <p:nvPr/>
        </p:nvCxnSpPr>
        <p:spPr>
          <a:xfrm flipV="1">
            <a:off x="3157311" y="3948191"/>
            <a:ext cx="2167840" cy="15661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feld 55">
            <a:extLst>
              <a:ext uri="{FF2B5EF4-FFF2-40B4-BE49-F238E27FC236}">
                <a16:creationId xmlns:a16="http://schemas.microsoft.com/office/drawing/2014/main" id="{F550A516-1894-7642-B08E-50371E1FDD7C}"/>
              </a:ext>
            </a:extLst>
          </p:cNvPr>
          <p:cNvSpPr txBox="1"/>
          <p:nvPr/>
        </p:nvSpPr>
        <p:spPr>
          <a:xfrm rot="19399049" flipH="1">
            <a:off x="2961673" y="4414512"/>
            <a:ext cx="200714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Tagesration abliefern</a:t>
            </a:r>
            <a:br>
              <a:rPr lang="de-CH" sz="14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am</a:t>
            </a: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Königshof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050" dirty="0">
                <a:solidFill>
                  <a:prstClr val="black"/>
                </a:solidFill>
                <a:latin typeface="Calibri" panose="020F0502020204030204"/>
              </a:rPr>
              <a:t>2 Kinder zusammen mit Ausweis</a:t>
            </a:r>
            <a:endParaRPr kumimoji="0" lang="de-CH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4C931514-7C5D-B1E4-4D7A-35884609DB38}"/>
              </a:ext>
            </a:extLst>
          </p:cNvPr>
          <p:cNvCxnSpPr>
            <a:cxnSpLocks/>
          </p:cNvCxnSpPr>
          <p:nvPr/>
        </p:nvCxnSpPr>
        <p:spPr>
          <a:xfrm>
            <a:off x="3379155" y="1838260"/>
            <a:ext cx="1940934" cy="7595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9" name="Grafik 58">
            <a:extLst>
              <a:ext uri="{FF2B5EF4-FFF2-40B4-BE49-F238E27FC236}">
                <a16:creationId xmlns:a16="http://schemas.microsoft.com/office/drawing/2014/main" id="{E5F1BDD1-3E35-582A-E3A1-4EF1C1F3AAE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884" y="2597763"/>
            <a:ext cx="729236" cy="522185"/>
          </a:xfrm>
          <a:prstGeom prst="rect">
            <a:avLst/>
          </a:prstGeom>
        </p:spPr>
      </p:pic>
      <p:sp>
        <p:nvSpPr>
          <p:cNvPr id="66" name="Siebeneck 65">
            <a:extLst>
              <a:ext uri="{FF2B5EF4-FFF2-40B4-BE49-F238E27FC236}">
                <a16:creationId xmlns:a16="http://schemas.microsoft.com/office/drawing/2014/main" id="{CDE0CB03-8246-2F32-CEAE-68A3B76AD3FD}"/>
              </a:ext>
            </a:extLst>
          </p:cNvPr>
          <p:cNvSpPr/>
          <p:nvPr/>
        </p:nvSpPr>
        <p:spPr>
          <a:xfrm>
            <a:off x="414257" y="2807065"/>
            <a:ext cx="1398421" cy="1309915"/>
          </a:xfrm>
          <a:prstGeom prst="heptago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dirty="0"/>
              <a:t>Baugrube</a:t>
            </a:r>
          </a:p>
          <a:p>
            <a:pPr algn="ctr"/>
            <a:r>
              <a:rPr lang="de-CH" sz="1200" dirty="0"/>
              <a:t>Baustoffe</a:t>
            </a:r>
          </a:p>
          <a:p>
            <a:pPr algn="ctr"/>
            <a:r>
              <a:rPr lang="de-CH" sz="1200" dirty="0"/>
              <a:t>erarbeiten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74DC5776-AFDA-B784-F22D-FF6B751057CE}"/>
              </a:ext>
            </a:extLst>
          </p:cNvPr>
          <p:cNvSpPr txBox="1"/>
          <p:nvPr/>
        </p:nvSpPr>
        <p:spPr>
          <a:xfrm>
            <a:off x="5284246" y="1101655"/>
            <a:ext cx="42712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Warenkarten tauschen (nur 1 Karte pro Kind auf einmal)</a:t>
            </a:r>
          </a:p>
        </p:txBody>
      </p:sp>
      <p:cxnSp>
        <p:nvCxnSpPr>
          <p:cNvPr id="81" name="Gerade Verbindung mit Pfeil 80">
            <a:extLst>
              <a:ext uri="{FF2B5EF4-FFF2-40B4-BE49-F238E27FC236}">
                <a16:creationId xmlns:a16="http://schemas.microsoft.com/office/drawing/2014/main" id="{BC175D12-3F09-0310-D7D1-490F6879EB12}"/>
              </a:ext>
            </a:extLst>
          </p:cNvPr>
          <p:cNvCxnSpPr>
            <a:cxnSpLocks/>
          </p:cNvCxnSpPr>
          <p:nvPr/>
        </p:nvCxnSpPr>
        <p:spPr>
          <a:xfrm flipH="1">
            <a:off x="6940206" y="1519027"/>
            <a:ext cx="2997646" cy="11840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Textfeld 81">
            <a:extLst>
              <a:ext uri="{FF2B5EF4-FFF2-40B4-BE49-F238E27FC236}">
                <a16:creationId xmlns:a16="http://schemas.microsoft.com/office/drawing/2014/main" id="{58228596-B76F-C72F-DB99-FE3BD2EBE45B}"/>
              </a:ext>
            </a:extLst>
          </p:cNvPr>
          <p:cNvSpPr txBox="1"/>
          <p:nvPr/>
        </p:nvSpPr>
        <p:spPr>
          <a:xfrm rot="20337050">
            <a:off x="6927927" y="1861995"/>
            <a:ext cx="200714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Tagesration abliefern</a:t>
            </a:r>
            <a:br>
              <a:rPr lang="de-CH" sz="14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am</a:t>
            </a: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Königshof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050" dirty="0">
                <a:solidFill>
                  <a:prstClr val="black"/>
                </a:solidFill>
                <a:latin typeface="Calibri" panose="020F0502020204030204"/>
              </a:rPr>
              <a:t>2 Kinder zusammen mit Ausweis</a:t>
            </a:r>
            <a:endParaRPr kumimoji="0" lang="de-CH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7" name="Grafik 86" descr="Springseil mit einfarbiger Füllung">
            <a:extLst>
              <a:ext uri="{FF2B5EF4-FFF2-40B4-BE49-F238E27FC236}">
                <a16:creationId xmlns:a16="http://schemas.microsoft.com/office/drawing/2014/main" id="{05D6DF4D-BDBA-286A-92EB-F701DA2764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14828" y="3750130"/>
            <a:ext cx="340360" cy="340360"/>
          </a:xfrm>
          <a:prstGeom prst="rect">
            <a:avLst/>
          </a:prstGeom>
        </p:spPr>
      </p:pic>
      <p:cxnSp>
        <p:nvCxnSpPr>
          <p:cNvPr id="89" name="Gerade Verbindung mit Pfeil 88">
            <a:extLst>
              <a:ext uri="{FF2B5EF4-FFF2-40B4-BE49-F238E27FC236}">
                <a16:creationId xmlns:a16="http://schemas.microsoft.com/office/drawing/2014/main" id="{AC4AB916-64D4-0D07-705D-ECBE64A119B0}"/>
              </a:ext>
            </a:extLst>
          </p:cNvPr>
          <p:cNvCxnSpPr>
            <a:cxnSpLocks/>
          </p:cNvCxnSpPr>
          <p:nvPr/>
        </p:nvCxnSpPr>
        <p:spPr>
          <a:xfrm>
            <a:off x="2473913" y="3792911"/>
            <a:ext cx="7244174" cy="194709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Gerade Verbindung mit Pfeil 93">
            <a:extLst>
              <a:ext uri="{FF2B5EF4-FFF2-40B4-BE49-F238E27FC236}">
                <a16:creationId xmlns:a16="http://schemas.microsoft.com/office/drawing/2014/main" id="{1519D11C-4B5F-63C2-A7A5-E8238DAB8F54}"/>
              </a:ext>
            </a:extLst>
          </p:cNvPr>
          <p:cNvCxnSpPr>
            <a:cxnSpLocks/>
          </p:cNvCxnSpPr>
          <p:nvPr/>
        </p:nvCxnSpPr>
        <p:spPr>
          <a:xfrm>
            <a:off x="1262360" y="4214791"/>
            <a:ext cx="531933" cy="122087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feld 97">
            <a:extLst>
              <a:ext uri="{FF2B5EF4-FFF2-40B4-BE49-F238E27FC236}">
                <a16:creationId xmlns:a16="http://schemas.microsoft.com/office/drawing/2014/main" id="{61752C72-4886-47A4-46D5-FA182537A99C}"/>
              </a:ext>
            </a:extLst>
          </p:cNvPr>
          <p:cNvSpPr txBox="1"/>
          <p:nvPr/>
        </p:nvSpPr>
        <p:spPr>
          <a:xfrm>
            <a:off x="4103695" y="5607110"/>
            <a:ext cx="42712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Warenkarten tauschen (nur 1 Karte pro Kind auf einmal)</a:t>
            </a:r>
          </a:p>
        </p:txBody>
      </p:sp>
      <p:cxnSp>
        <p:nvCxnSpPr>
          <p:cNvPr id="101" name="Gerade Verbindung mit Pfeil 100">
            <a:extLst>
              <a:ext uri="{FF2B5EF4-FFF2-40B4-BE49-F238E27FC236}">
                <a16:creationId xmlns:a16="http://schemas.microsoft.com/office/drawing/2014/main" id="{96180723-1593-DD5A-84AE-4127AA53A6D3}"/>
              </a:ext>
            </a:extLst>
          </p:cNvPr>
          <p:cNvCxnSpPr>
            <a:cxnSpLocks/>
          </p:cNvCxnSpPr>
          <p:nvPr/>
        </p:nvCxnSpPr>
        <p:spPr>
          <a:xfrm flipH="1">
            <a:off x="1262360" y="1871168"/>
            <a:ext cx="484339" cy="90260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 Verbindung mit Pfeil 105">
            <a:extLst>
              <a:ext uri="{FF2B5EF4-FFF2-40B4-BE49-F238E27FC236}">
                <a16:creationId xmlns:a16="http://schemas.microsoft.com/office/drawing/2014/main" id="{199D8B94-6B23-42A8-474E-2C979FF5677A}"/>
              </a:ext>
            </a:extLst>
          </p:cNvPr>
          <p:cNvCxnSpPr>
            <a:cxnSpLocks/>
          </p:cNvCxnSpPr>
          <p:nvPr/>
        </p:nvCxnSpPr>
        <p:spPr>
          <a:xfrm flipH="1" flipV="1">
            <a:off x="6964494" y="3950783"/>
            <a:ext cx="2753593" cy="15848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Gerade Verbindung mit Pfeil 106">
            <a:extLst>
              <a:ext uri="{FF2B5EF4-FFF2-40B4-BE49-F238E27FC236}">
                <a16:creationId xmlns:a16="http://schemas.microsoft.com/office/drawing/2014/main" id="{CCACCA40-72A1-1A52-4129-E8588C46E3BD}"/>
              </a:ext>
            </a:extLst>
          </p:cNvPr>
          <p:cNvCxnSpPr>
            <a:cxnSpLocks/>
          </p:cNvCxnSpPr>
          <p:nvPr/>
        </p:nvCxnSpPr>
        <p:spPr>
          <a:xfrm flipV="1">
            <a:off x="1794293" y="1473680"/>
            <a:ext cx="7882360" cy="177630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Scrollen: vertikal 61">
            <a:extLst>
              <a:ext uri="{FF2B5EF4-FFF2-40B4-BE49-F238E27FC236}">
                <a16:creationId xmlns:a16="http://schemas.microsoft.com/office/drawing/2014/main" id="{9678D75C-BD1A-AF66-0A31-7DFD654DA2B0}"/>
              </a:ext>
            </a:extLst>
          </p:cNvPr>
          <p:cNvSpPr/>
          <p:nvPr/>
        </p:nvSpPr>
        <p:spPr>
          <a:xfrm>
            <a:off x="4282638" y="2663647"/>
            <a:ext cx="1245082" cy="927454"/>
          </a:xfrm>
          <a:prstGeom prst="verticalScroll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dirty="0"/>
              <a:t>Liste</a:t>
            </a:r>
            <a:endParaRPr lang="de-CH" sz="1100" dirty="0"/>
          </a:p>
          <a:p>
            <a:pPr algn="ctr"/>
            <a:r>
              <a:rPr lang="de-CH" sz="1100" dirty="0"/>
              <a:t>der </a:t>
            </a:r>
            <a:r>
              <a:rPr lang="de-CH" sz="1100" dirty="0" err="1"/>
              <a:t>benötiten</a:t>
            </a:r>
            <a:r>
              <a:rPr lang="de-CH" sz="1100" dirty="0"/>
              <a:t> Tagesration</a:t>
            </a:r>
          </a:p>
          <a:p>
            <a:pPr algn="ctr"/>
            <a:r>
              <a:rPr lang="de-CH" sz="1100" dirty="0"/>
              <a:t>aufgehängt</a:t>
            </a:r>
            <a:endParaRPr lang="de-CH" dirty="0"/>
          </a:p>
        </p:txBody>
      </p:sp>
      <p:cxnSp>
        <p:nvCxnSpPr>
          <p:cNvPr id="110" name="Gerade Verbindung mit Pfeil 109">
            <a:extLst>
              <a:ext uri="{FF2B5EF4-FFF2-40B4-BE49-F238E27FC236}">
                <a16:creationId xmlns:a16="http://schemas.microsoft.com/office/drawing/2014/main" id="{A554F263-9BAC-8834-1143-3DD499578795}"/>
              </a:ext>
            </a:extLst>
          </p:cNvPr>
          <p:cNvCxnSpPr>
            <a:cxnSpLocks/>
          </p:cNvCxnSpPr>
          <p:nvPr/>
        </p:nvCxnSpPr>
        <p:spPr>
          <a:xfrm>
            <a:off x="3423920" y="5893142"/>
            <a:ext cx="6278880" cy="1974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9" name="Grafik 128">
            <a:extLst>
              <a:ext uri="{FF2B5EF4-FFF2-40B4-BE49-F238E27FC236}">
                <a16:creationId xmlns:a16="http://schemas.microsoft.com/office/drawing/2014/main" id="{B2F70E44-5D4A-3A49-841A-D23EEA5A2A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847765">
            <a:off x="876743" y="5276338"/>
            <a:ext cx="713885" cy="475923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31" name="Grafik 130">
            <a:extLst>
              <a:ext uri="{FF2B5EF4-FFF2-40B4-BE49-F238E27FC236}">
                <a16:creationId xmlns:a16="http://schemas.microsoft.com/office/drawing/2014/main" id="{6A0336AC-32FA-58E2-E58D-1EFB330497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75794">
            <a:off x="10637138" y="5092352"/>
            <a:ext cx="763080" cy="51121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133" name="Grafik 132">
            <a:extLst>
              <a:ext uri="{FF2B5EF4-FFF2-40B4-BE49-F238E27FC236}">
                <a16:creationId xmlns:a16="http://schemas.microsoft.com/office/drawing/2014/main" id="{A9FF1681-02B7-129C-3578-4879B9807CC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536472">
            <a:off x="895612" y="619924"/>
            <a:ext cx="749954" cy="500760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35" name="Grafik 134">
            <a:extLst>
              <a:ext uri="{FF2B5EF4-FFF2-40B4-BE49-F238E27FC236}">
                <a16:creationId xmlns:a16="http://schemas.microsoft.com/office/drawing/2014/main" id="{E939097B-47A9-C865-E2F8-CD216EF55A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20175">
            <a:off x="10564753" y="1736973"/>
            <a:ext cx="678754" cy="492384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37" name="Grafik 136">
            <a:extLst>
              <a:ext uri="{FF2B5EF4-FFF2-40B4-BE49-F238E27FC236}">
                <a16:creationId xmlns:a16="http://schemas.microsoft.com/office/drawing/2014/main" id="{E6F35196-5163-D8C2-D9BF-DD912F4A4BE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854939">
            <a:off x="1656484" y="3502339"/>
            <a:ext cx="599265" cy="388556"/>
          </a:xfrm>
          <a:prstGeom prst="rect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52" name="Grafik 151" descr="Chinesische Teekanne und Tasse mit einfarbiger Füllung">
            <a:extLst>
              <a:ext uri="{FF2B5EF4-FFF2-40B4-BE49-F238E27FC236}">
                <a16:creationId xmlns:a16="http://schemas.microsoft.com/office/drawing/2014/main" id="{AAAE251D-4410-F4E2-6EE0-56F9BCA5B3B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614692" y="3119948"/>
            <a:ext cx="381653" cy="381653"/>
          </a:xfrm>
          <a:prstGeom prst="rect">
            <a:avLst/>
          </a:prstGeom>
        </p:spPr>
      </p:pic>
      <p:pic>
        <p:nvPicPr>
          <p:cNvPr id="154" name="Grafik 153" descr="Professor mit einfarbiger Füllung">
            <a:extLst>
              <a:ext uri="{FF2B5EF4-FFF2-40B4-BE49-F238E27FC236}">
                <a16:creationId xmlns:a16="http://schemas.microsoft.com/office/drawing/2014/main" id="{F5CADE5C-69F7-9717-A574-0E799E7ACE3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60163" y="3544892"/>
            <a:ext cx="467611" cy="467611"/>
          </a:xfrm>
          <a:prstGeom prst="rect">
            <a:avLst/>
          </a:prstGeom>
        </p:spPr>
      </p:pic>
      <p:pic>
        <p:nvPicPr>
          <p:cNvPr id="158" name="Grafik 157" descr="Ausführen mit einfarbiger Füllung">
            <a:extLst>
              <a:ext uri="{FF2B5EF4-FFF2-40B4-BE49-F238E27FC236}">
                <a16:creationId xmlns:a16="http://schemas.microsoft.com/office/drawing/2014/main" id="{252F58D2-5C78-A208-900A-8FE3B1E7643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802029" y="5446898"/>
            <a:ext cx="441918" cy="441918"/>
          </a:xfrm>
          <a:prstGeom prst="rect">
            <a:avLst/>
          </a:prstGeom>
        </p:spPr>
      </p:pic>
      <p:pic>
        <p:nvPicPr>
          <p:cNvPr id="159" name="Grafik 158" descr="Ausführen mit einfarbiger Füllung">
            <a:extLst>
              <a:ext uri="{FF2B5EF4-FFF2-40B4-BE49-F238E27FC236}">
                <a16:creationId xmlns:a16="http://schemas.microsoft.com/office/drawing/2014/main" id="{4AA82D97-CBEB-61C3-00D7-4248E630E95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2115366">
            <a:off x="2375402" y="2291412"/>
            <a:ext cx="441918" cy="441918"/>
          </a:xfrm>
          <a:prstGeom prst="rect">
            <a:avLst/>
          </a:prstGeom>
        </p:spPr>
      </p:pic>
      <p:pic>
        <p:nvPicPr>
          <p:cNvPr id="160" name="Grafik 159" descr="Ausführen mit einfarbiger Füllung">
            <a:extLst>
              <a:ext uri="{FF2B5EF4-FFF2-40B4-BE49-F238E27FC236}">
                <a16:creationId xmlns:a16="http://schemas.microsoft.com/office/drawing/2014/main" id="{D31FC88A-E134-76C9-6A74-E49156C3CA4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20253735">
            <a:off x="9875884" y="2724265"/>
            <a:ext cx="441918" cy="441918"/>
          </a:xfrm>
          <a:prstGeom prst="rect">
            <a:avLst/>
          </a:prstGeom>
        </p:spPr>
      </p:pic>
      <p:pic>
        <p:nvPicPr>
          <p:cNvPr id="161" name="Grafik 160" descr="Ausführen mit einfarbiger Füllung">
            <a:extLst>
              <a:ext uri="{FF2B5EF4-FFF2-40B4-BE49-F238E27FC236}">
                <a16:creationId xmlns:a16="http://schemas.microsoft.com/office/drawing/2014/main" id="{7D217E02-98FD-D9BA-537C-92EB6E2309D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878171" y="919071"/>
            <a:ext cx="441918" cy="441918"/>
          </a:xfrm>
          <a:prstGeom prst="rect">
            <a:avLst/>
          </a:prstGeom>
        </p:spPr>
      </p:pic>
      <p:grpSp>
        <p:nvGrpSpPr>
          <p:cNvPr id="163" name="Gruppieren 162">
            <a:extLst>
              <a:ext uri="{FF2B5EF4-FFF2-40B4-BE49-F238E27FC236}">
                <a16:creationId xmlns:a16="http://schemas.microsoft.com/office/drawing/2014/main" id="{25134333-2F46-0E87-BAF7-AFB5A1E7BF32}"/>
              </a:ext>
            </a:extLst>
          </p:cNvPr>
          <p:cNvGrpSpPr/>
          <p:nvPr/>
        </p:nvGrpSpPr>
        <p:grpSpPr>
          <a:xfrm>
            <a:off x="4308793" y="1900958"/>
            <a:ext cx="596386" cy="525858"/>
            <a:chOff x="3953625" y="1745448"/>
            <a:chExt cx="596386" cy="525858"/>
          </a:xfrm>
          <a:solidFill>
            <a:srgbClr val="00B0F0"/>
          </a:solidFill>
        </p:grpSpPr>
        <p:pic>
          <p:nvPicPr>
            <p:cNvPr id="156" name="Grafik 155" descr="Räuber mit einfarbiger Füllung">
              <a:extLst>
                <a:ext uri="{FF2B5EF4-FFF2-40B4-BE49-F238E27FC236}">
                  <a16:creationId xmlns:a16="http://schemas.microsoft.com/office/drawing/2014/main" id="{17BC2095-228E-2FA0-54C5-5A2483298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4077448" y="1745448"/>
              <a:ext cx="472563" cy="472563"/>
            </a:xfrm>
            <a:prstGeom prst="rect">
              <a:avLst/>
            </a:prstGeom>
          </p:spPr>
        </p:pic>
        <p:pic>
          <p:nvPicPr>
            <p:cNvPr id="162" name="Grafik 161" descr="Räuber mit einfarbiger Füllung">
              <a:extLst>
                <a:ext uri="{FF2B5EF4-FFF2-40B4-BE49-F238E27FC236}">
                  <a16:creationId xmlns:a16="http://schemas.microsoft.com/office/drawing/2014/main" id="{AA87B359-DA64-C5CF-194A-EBA531B33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3953625" y="1798743"/>
              <a:ext cx="472563" cy="472563"/>
            </a:xfrm>
            <a:prstGeom prst="rect">
              <a:avLst/>
            </a:prstGeom>
          </p:spPr>
        </p:pic>
      </p:grpSp>
      <p:grpSp>
        <p:nvGrpSpPr>
          <p:cNvPr id="164" name="Gruppieren 163">
            <a:extLst>
              <a:ext uri="{FF2B5EF4-FFF2-40B4-BE49-F238E27FC236}">
                <a16:creationId xmlns:a16="http://schemas.microsoft.com/office/drawing/2014/main" id="{2311A9A3-1C08-F0BC-40CF-973F3AE70064}"/>
              </a:ext>
            </a:extLst>
          </p:cNvPr>
          <p:cNvGrpSpPr/>
          <p:nvPr/>
        </p:nvGrpSpPr>
        <p:grpSpPr>
          <a:xfrm rot="18571582">
            <a:off x="4628516" y="3912653"/>
            <a:ext cx="596386" cy="525858"/>
            <a:chOff x="3953625" y="1745448"/>
            <a:chExt cx="596386" cy="525858"/>
          </a:xfrm>
          <a:solidFill>
            <a:srgbClr val="00B050"/>
          </a:solidFill>
        </p:grpSpPr>
        <p:pic>
          <p:nvPicPr>
            <p:cNvPr id="165" name="Grafik 164" descr="Räuber mit einfarbiger Füllung">
              <a:extLst>
                <a:ext uri="{FF2B5EF4-FFF2-40B4-BE49-F238E27FC236}">
                  <a16:creationId xmlns:a16="http://schemas.microsoft.com/office/drawing/2014/main" id="{DD835574-179E-7765-C51A-2F5A1241B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4077448" y="1745448"/>
              <a:ext cx="472563" cy="472563"/>
            </a:xfrm>
            <a:prstGeom prst="rect">
              <a:avLst/>
            </a:prstGeom>
          </p:spPr>
        </p:pic>
        <p:pic>
          <p:nvPicPr>
            <p:cNvPr id="166" name="Grafik 165" descr="Räuber mit einfarbiger Füllung">
              <a:extLst>
                <a:ext uri="{FF2B5EF4-FFF2-40B4-BE49-F238E27FC236}">
                  <a16:creationId xmlns:a16="http://schemas.microsoft.com/office/drawing/2014/main" id="{0EE3E27F-DE3D-B5FC-61BF-80C470FB1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3953625" y="1798743"/>
              <a:ext cx="472563" cy="472563"/>
            </a:xfrm>
            <a:prstGeom prst="rect">
              <a:avLst/>
            </a:prstGeom>
          </p:spPr>
        </p:pic>
      </p:grpSp>
      <p:grpSp>
        <p:nvGrpSpPr>
          <p:cNvPr id="167" name="Gruppieren 166">
            <a:extLst>
              <a:ext uri="{FF2B5EF4-FFF2-40B4-BE49-F238E27FC236}">
                <a16:creationId xmlns:a16="http://schemas.microsoft.com/office/drawing/2014/main" id="{2F0A85EB-062D-EFE2-CCF3-857C4FF6A02C}"/>
              </a:ext>
            </a:extLst>
          </p:cNvPr>
          <p:cNvGrpSpPr/>
          <p:nvPr/>
        </p:nvGrpSpPr>
        <p:grpSpPr>
          <a:xfrm rot="3028418" flipH="1">
            <a:off x="7603986" y="4106186"/>
            <a:ext cx="596386" cy="525858"/>
            <a:chOff x="3953625" y="1745448"/>
            <a:chExt cx="596386" cy="525858"/>
          </a:xfrm>
          <a:solidFill>
            <a:srgbClr val="FF0000"/>
          </a:solidFill>
        </p:grpSpPr>
        <p:pic>
          <p:nvPicPr>
            <p:cNvPr id="168" name="Grafik 167" descr="Räuber mit einfarbiger Füllung">
              <a:extLst>
                <a:ext uri="{FF2B5EF4-FFF2-40B4-BE49-F238E27FC236}">
                  <a16:creationId xmlns:a16="http://schemas.microsoft.com/office/drawing/2014/main" id="{FE2F0DBB-E2C1-1BFD-A4DB-8956954DD9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4077448" y="1745448"/>
              <a:ext cx="472563" cy="472563"/>
            </a:xfrm>
            <a:prstGeom prst="rect">
              <a:avLst/>
            </a:prstGeom>
          </p:spPr>
        </p:pic>
        <p:pic>
          <p:nvPicPr>
            <p:cNvPr id="169" name="Grafik 168" descr="Räuber mit einfarbiger Füllung">
              <a:extLst>
                <a:ext uri="{FF2B5EF4-FFF2-40B4-BE49-F238E27FC236}">
                  <a16:creationId xmlns:a16="http://schemas.microsoft.com/office/drawing/2014/main" id="{D7C7F8B1-AFFA-4B71-E4CB-AE857C2FA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3953625" y="1798743"/>
              <a:ext cx="472563" cy="472563"/>
            </a:xfrm>
            <a:prstGeom prst="rect">
              <a:avLst/>
            </a:prstGeom>
          </p:spPr>
        </p:pic>
      </p:grpSp>
      <p:grpSp>
        <p:nvGrpSpPr>
          <p:cNvPr id="170" name="Gruppieren 169">
            <a:extLst>
              <a:ext uri="{FF2B5EF4-FFF2-40B4-BE49-F238E27FC236}">
                <a16:creationId xmlns:a16="http://schemas.microsoft.com/office/drawing/2014/main" id="{CCD04E43-56FC-1C9E-F1E9-2DB849074C83}"/>
              </a:ext>
            </a:extLst>
          </p:cNvPr>
          <p:cNvGrpSpPr/>
          <p:nvPr/>
        </p:nvGrpSpPr>
        <p:grpSpPr>
          <a:xfrm flipH="1">
            <a:off x="8662186" y="1671551"/>
            <a:ext cx="596386" cy="525858"/>
            <a:chOff x="3953625" y="1745448"/>
            <a:chExt cx="596386" cy="525858"/>
          </a:xfrm>
          <a:solidFill>
            <a:srgbClr val="FFC000"/>
          </a:solidFill>
        </p:grpSpPr>
        <p:pic>
          <p:nvPicPr>
            <p:cNvPr id="171" name="Grafik 170" descr="Räuber mit einfarbiger Füllung">
              <a:extLst>
                <a:ext uri="{FF2B5EF4-FFF2-40B4-BE49-F238E27FC236}">
                  <a16:creationId xmlns:a16="http://schemas.microsoft.com/office/drawing/2014/main" id="{B1AE687F-285A-FD5F-1719-693B7E669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4077448" y="1745448"/>
              <a:ext cx="472563" cy="472563"/>
            </a:xfrm>
            <a:prstGeom prst="rect">
              <a:avLst/>
            </a:prstGeom>
          </p:spPr>
        </p:pic>
        <p:pic>
          <p:nvPicPr>
            <p:cNvPr id="172" name="Grafik 171" descr="Räuber mit einfarbiger Füllung">
              <a:extLst>
                <a:ext uri="{FF2B5EF4-FFF2-40B4-BE49-F238E27FC236}">
                  <a16:creationId xmlns:a16="http://schemas.microsoft.com/office/drawing/2014/main" id="{DA864828-A455-644E-C848-1777C463D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3953625" y="1798743"/>
              <a:ext cx="472563" cy="472563"/>
            </a:xfrm>
            <a:prstGeom prst="rect">
              <a:avLst/>
            </a:prstGeom>
          </p:spPr>
        </p:pic>
      </p:grpSp>
      <p:pic>
        <p:nvPicPr>
          <p:cNvPr id="173" name="Grafik 172" descr="Ausführen mit einfarbiger Füllung">
            <a:extLst>
              <a:ext uri="{FF2B5EF4-FFF2-40B4-BE49-F238E27FC236}">
                <a16:creationId xmlns:a16="http://schemas.microsoft.com/office/drawing/2014/main" id="{393F8357-7809-9F4A-CF10-93CF73870D2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530243" flipH="1">
            <a:off x="5587527" y="4396055"/>
            <a:ext cx="313807" cy="317652"/>
          </a:xfrm>
          <a:prstGeom prst="rect">
            <a:avLst/>
          </a:prstGeom>
        </p:spPr>
      </p:pic>
      <p:pic>
        <p:nvPicPr>
          <p:cNvPr id="174" name="Grafik 173" descr="Ausführen mit einfarbiger Füllung">
            <a:extLst>
              <a:ext uri="{FF2B5EF4-FFF2-40B4-BE49-F238E27FC236}">
                <a16:creationId xmlns:a16="http://schemas.microsoft.com/office/drawing/2014/main" id="{A21E8FED-ED7C-B6B3-AB72-B7014C9683F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20136384" flipH="1">
            <a:off x="3358411" y="2528832"/>
            <a:ext cx="313807" cy="317652"/>
          </a:xfrm>
          <a:prstGeom prst="rect">
            <a:avLst/>
          </a:prstGeom>
        </p:spPr>
      </p:pic>
      <p:pic>
        <p:nvPicPr>
          <p:cNvPr id="175" name="Grafik 174" descr="Ausführen mit einfarbiger Füllung">
            <a:extLst>
              <a:ext uri="{FF2B5EF4-FFF2-40B4-BE49-F238E27FC236}">
                <a16:creationId xmlns:a16="http://schemas.microsoft.com/office/drawing/2014/main" id="{5D7D5B80-62DD-383A-10FA-4BF6C487E46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747685" flipH="1">
            <a:off x="1561996" y="4751225"/>
            <a:ext cx="313807" cy="317652"/>
          </a:xfrm>
          <a:prstGeom prst="rect">
            <a:avLst/>
          </a:prstGeom>
        </p:spPr>
      </p:pic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17FAC0DB-F9AD-8AEB-5D49-52EDB29A2912}"/>
              </a:ext>
            </a:extLst>
          </p:cNvPr>
          <p:cNvSpPr/>
          <p:nvPr/>
        </p:nvSpPr>
        <p:spPr>
          <a:xfrm>
            <a:off x="7150890" y="2865157"/>
            <a:ext cx="1997912" cy="818242"/>
          </a:xfrm>
          <a:prstGeom prst="roundRect">
            <a:avLst>
              <a:gd name="adj" fmla="val 45847"/>
            </a:avLst>
          </a:prstGeom>
          <a:solidFill>
            <a:srgbClr val="FF99FF">
              <a:alpha val="4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Teezimmer des Königs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Rätsel / Getränke</a:t>
            </a:r>
          </a:p>
        </p:txBody>
      </p:sp>
      <p:pic>
        <p:nvPicPr>
          <p:cNvPr id="178" name="Grafik 177" descr="Ausführen mit einfarbiger Füllung">
            <a:extLst>
              <a:ext uri="{FF2B5EF4-FFF2-40B4-BE49-F238E27FC236}">
                <a16:creationId xmlns:a16="http://schemas.microsoft.com/office/drawing/2014/main" id="{2F34774C-00D3-8FAB-59DD-202B84E1C9F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566389" y="1941241"/>
            <a:ext cx="441918" cy="441918"/>
          </a:xfrm>
          <a:prstGeom prst="rect">
            <a:avLst/>
          </a:prstGeom>
        </p:spPr>
      </p:pic>
      <p:pic>
        <p:nvPicPr>
          <p:cNvPr id="179" name="Grafik 178" descr="Ausführen mit einfarbiger Füllung">
            <a:extLst>
              <a:ext uri="{FF2B5EF4-FFF2-40B4-BE49-F238E27FC236}">
                <a16:creationId xmlns:a16="http://schemas.microsoft.com/office/drawing/2014/main" id="{CF6E6784-7457-A968-FB6A-F0216F594A3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51313">
            <a:off x="9012092" y="4696166"/>
            <a:ext cx="441918" cy="44191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46A1C0A-CA81-6212-18B1-4E3C82DCA53F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 rot="1555619">
            <a:off x="8499836" y="1534558"/>
            <a:ext cx="210524" cy="29457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72E9595-A910-CCCC-765E-4A4364301608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 rot="20684627">
            <a:off x="4492246" y="4069355"/>
            <a:ext cx="213831" cy="30606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5FBBF7E-AF6B-2CDF-8E37-AACF504E196C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 rot="1817685">
            <a:off x="4861886" y="2105612"/>
            <a:ext cx="181775" cy="255184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4C55AA37-6C32-0A0E-F041-BBA174335FDE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 rot="694686">
            <a:off x="7540142" y="3961288"/>
            <a:ext cx="197583" cy="27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223607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Microsoft Office PowerPoint</Application>
  <PresentationFormat>Breitbild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3_Office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Wyssen R. und D.</dc:creator>
  <cp:lastModifiedBy>Wyssen R. und D.</cp:lastModifiedBy>
  <cp:revision>8</cp:revision>
  <dcterms:created xsi:type="dcterms:W3CDTF">2026-03-02T15:04:24Z</dcterms:created>
  <dcterms:modified xsi:type="dcterms:W3CDTF">2026-03-04T13:33:28Z</dcterms:modified>
</cp:coreProperties>
</file>