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 varScale="1">
        <p:scale>
          <a:sx n="94" d="100"/>
          <a:sy n="94" d="100"/>
        </p:scale>
        <p:origin x="1239" y="2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F3FB35-48E6-CABB-B638-25792A90B3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A190947-EB5C-FCCE-1C3E-26AB32A7A7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8E6311B-4DC2-C084-7592-1A4D1EF2A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09.03.2026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14A6DD0-EE7C-FBC8-4263-5C91B6E67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8A2F8A9-DE79-F41F-1A85-4D8848455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01775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2CCE01-160E-95FB-3A4E-836758BED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420AD62-48FB-F0E2-9317-BD702B7694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3220989-DE50-23B4-56C9-C59C6F3AB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09.03.2026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D24C6B8-0178-936C-FEAB-246563EA2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6F5BE4C-6348-8AB1-6B7C-F1147FD9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64490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39AAE746-DDBD-E200-D0E1-30747D5257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B630414-5F3E-39FF-4DA1-EEEB75B8C8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55408CB-9C7A-76A1-DB9D-D11DCD736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09.03.2026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A1D7945-1065-D8D7-CBD0-AF5314917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E48A468-5BE6-3397-FCBF-B797CEA29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0924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53B358-6BAC-22BC-8834-86B1433BD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D0D5581-C167-F3E7-78D4-5F7773008F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B2E48FF-1DEF-FA97-B295-5257F7068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09.03.2026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97AA909-FA37-80B7-D8E5-ED8E99D71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9996827-1D45-A3D3-2E29-37D47E60B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99041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A15F60-EF3C-6D65-7E1D-37002905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D569FDF-12D3-07A8-B4E5-DFA17DC4FE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45CEBC7-E267-B381-BEA8-95DC8F7D5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09.03.2026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FEDC7A-72B4-8159-587A-60FD0FBD6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2DB779F-395E-05BF-7862-7F6F6FED4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18194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EF6476-DDB7-1BD7-EF86-4803A41E0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B9DA476-D2AA-4D84-DAC8-BB90FC8528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27FFFFD-C62A-A768-54FF-AC543A0766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A5A18CE-4572-E25A-BB06-841345BE4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09.03.2026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4B68572-1E2F-4E1D-082B-4ED7B8E93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8273991-2F6E-A486-DC60-137D1DCA1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513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F84070-60F5-AC76-6940-040FF8738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392E5BE-1BF8-6E46-C6C6-F569E31546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A242007-4B5A-C71E-04A3-55EC4EEA03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D3B3EDB-49AF-A410-0D08-BD44BD1CED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A7C405B-4033-A062-F5F1-F4B0DC0803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AC36AFA7-455B-5914-A189-0F7F8044A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09.03.2026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B4D10C0-CE6F-6154-19CB-B1B04A917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0CA8222-5593-DEF7-950C-499FDC4D7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59698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935FAB-FD72-6A5B-88B0-6761C9C7F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82502EE-0D68-1F54-A65D-C41A76F9C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09.03.2026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78D0101-863A-5409-90E0-555668388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37B549-4D5C-EADC-6240-8C64408AC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21482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BB9F148-5133-BC30-E4E0-79431CCFA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09.03.2026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078FB5D-77AC-5BD9-CC7C-2948AF45D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45E7A48-D126-F784-8D4E-A11E195DF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08038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B0A868-48E5-37F8-9AC7-2EBA2CADB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4739DDF-CDD4-B894-4328-C6CFEC6A9E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7414EC0-BA76-5630-CF11-70EE1A52E7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7EDDBD0-811E-F458-F019-30A226C0E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09.03.2026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13CF59D-FDD1-C204-1A52-F509969A6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0151256-EF6B-A4BB-988B-CC4C000F9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34453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D31058-D8C0-0272-EC0D-4DB112711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C807290-1C91-F590-A0A9-D38AB85A77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8EFF279-7A5A-C3CA-4BF3-FCEF2BD9CF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22DB51B-1BD6-61E7-4896-F7CCCE853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449A-0231-410F-AD39-CABA1F7D0114}" type="datetimeFigureOut">
              <a:rPr lang="de-CH" smtClean="0"/>
              <a:t>09.03.2026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AF207B8-EB7D-4220-5FFC-D936FB2BA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AA5FDDF-599B-F332-27AE-8A77B57DB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0913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D717C8F-96B9-93A3-FEC5-E9EAB39E2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28A85B-84C6-4649-836B-16127DB662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7ACFD6A-ED2D-6347-8DA4-5032FA47F5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7449A-0231-410F-AD39-CABA1F7D0114}" type="datetimeFigureOut">
              <a:rPr lang="de-CH" smtClean="0"/>
              <a:t>09.03.2026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4B680BD-BB17-F35A-CF57-ACC8D06E6B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FBCC9CC-4815-AB66-83CE-B7171897BB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63F16-E35A-4F6C-98AD-3DB820EE61A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05971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34" Type="http://schemas.openxmlformats.org/officeDocument/2006/relationships/image" Target="../media/image3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svg"/><Relationship Id="rId33" Type="http://schemas.openxmlformats.org/officeDocument/2006/relationships/image" Target="../media/image32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5" Type="http://schemas.openxmlformats.org/officeDocument/2006/relationships/image" Target="../media/image4.svg"/><Relationship Id="rId15" Type="http://schemas.openxmlformats.org/officeDocument/2006/relationships/image" Target="../media/image14.png"/><Relationship Id="rId23" Type="http://schemas.openxmlformats.org/officeDocument/2006/relationships/image" Target="../media/image22.sv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CEBD0C54-5E14-D125-8E76-02BBECE67C22}"/>
              </a:ext>
            </a:extLst>
          </p:cNvPr>
          <p:cNvSpPr/>
          <p:nvPr/>
        </p:nvSpPr>
        <p:spPr>
          <a:xfrm>
            <a:off x="1692481" y="961715"/>
            <a:ext cx="1787537" cy="98665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Händlergruppe: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dirty="0">
                <a:solidFill>
                  <a:schemeClr val="tx1"/>
                </a:solidFill>
                <a:latin typeface="Calibri" panose="020F0502020204030204"/>
              </a:rPr>
              <a:t>Maurer + Zimmermann</a:t>
            </a: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E3F86849-6237-D842-85E7-0136897CDE3F}"/>
              </a:ext>
            </a:extLst>
          </p:cNvPr>
          <p:cNvCxnSpPr>
            <a:cxnSpLocks/>
          </p:cNvCxnSpPr>
          <p:nvPr/>
        </p:nvCxnSpPr>
        <p:spPr>
          <a:xfrm>
            <a:off x="10040832" y="2037080"/>
            <a:ext cx="0" cy="317812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C41E37B7-3FAD-08E2-C809-DD77341EAF7F}"/>
              </a:ext>
            </a:extLst>
          </p:cNvPr>
          <p:cNvCxnSpPr>
            <a:cxnSpLocks/>
          </p:cNvCxnSpPr>
          <p:nvPr/>
        </p:nvCxnSpPr>
        <p:spPr>
          <a:xfrm>
            <a:off x="3556000" y="1366774"/>
            <a:ext cx="5578749" cy="2806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E45047FB-98C3-33AB-3C0E-170E19214DEC}"/>
              </a:ext>
            </a:extLst>
          </p:cNvPr>
          <p:cNvCxnSpPr>
            <a:cxnSpLocks/>
          </p:cNvCxnSpPr>
          <p:nvPr/>
        </p:nvCxnSpPr>
        <p:spPr>
          <a:xfrm>
            <a:off x="2456185" y="1990260"/>
            <a:ext cx="19678" cy="335365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Rechteck 37">
            <a:extLst>
              <a:ext uri="{FF2B5EF4-FFF2-40B4-BE49-F238E27FC236}">
                <a16:creationId xmlns:a16="http://schemas.microsoft.com/office/drawing/2014/main" id="{E6ADD158-885E-8363-79BC-31018C3A7176}"/>
              </a:ext>
            </a:extLst>
          </p:cNvPr>
          <p:cNvSpPr/>
          <p:nvPr/>
        </p:nvSpPr>
        <p:spPr>
          <a:xfrm>
            <a:off x="8548604" y="3313630"/>
            <a:ext cx="92519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normalizeH="0" baseline="0" noProof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Zöllner</a:t>
            </a:r>
            <a:endParaRPr kumimoji="0" lang="de-DE" sz="1600" b="1" i="0" u="none" strike="noStrike" kern="1200" normalizeH="0" baseline="0" noProof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75059CB8-522E-1565-A0E7-669FEF251762}"/>
              </a:ext>
            </a:extLst>
          </p:cNvPr>
          <p:cNvSpPr/>
          <p:nvPr/>
        </p:nvSpPr>
        <p:spPr>
          <a:xfrm>
            <a:off x="3080889" y="127632"/>
            <a:ext cx="63168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800" b="1" i="0" u="none" strike="noStrike" kern="1200" normalizeH="0" baseline="0" noProof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Händlerspiel mit Zöllner</a:t>
            </a:r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1B6FA697-EFD7-1ED1-2C30-75B8B4D6A1EF}"/>
              </a:ext>
            </a:extLst>
          </p:cNvPr>
          <p:cNvSpPr/>
          <p:nvPr/>
        </p:nvSpPr>
        <p:spPr>
          <a:xfrm>
            <a:off x="5336407" y="2649005"/>
            <a:ext cx="1570347" cy="1499610"/>
          </a:xfrm>
          <a:prstGeom prst="roundRect">
            <a:avLst/>
          </a:prstGeom>
          <a:gradFill flip="none" rotWithShape="1">
            <a:gsLst>
              <a:gs pos="0">
                <a:srgbClr val="9966FF">
                  <a:tint val="66000"/>
                  <a:satMod val="160000"/>
                </a:srgbClr>
              </a:gs>
              <a:gs pos="50000">
                <a:srgbClr val="9966FF">
                  <a:tint val="44500"/>
                  <a:satMod val="160000"/>
                </a:srgbClr>
              </a:gs>
              <a:gs pos="100000">
                <a:srgbClr val="9966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CH" dirty="0">
              <a:solidFill>
                <a:prstClr val="black"/>
              </a:solidFill>
              <a:latin typeface="Calibri" panose="020F0502020204030204"/>
            </a:endParaRPr>
          </a:p>
          <a:p>
            <a:pPr algn="ctr">
              <a:defRPr/>
            </a:pPr>
            <a:r>
              <a:rPr lang="de-CH" dirty="0">
                <a:solidFill>
                  <a:prstClr val="black"/>
                </a:solidFill>
                <a:latin typeface="Calibri" panose="020F0502020204030204"/>
              </a:rPr>
              <a:t>Marktplatz</a:t>
            </a:r>
          </a:p>
          <a:p>
            <a:pPr algn="ctr">
              <a:defRPr/>
            </a:pPr>
            <a:r>
              <a:rPr lang="de-CH" sz="1000" dirty="0">
                <a:solidFill>
                  <a:prstClr val="black"/>
                </a:solidFill>
                <a:latin typeface="Calibri" panose="020F0502020204030204"/>
              </a:rPr>
              <a:t>(2 Leiter)</a:t>
            </a:r>
          </a:p>
          <a:p>
            <a:pPr algn="ctr">
              <a:defRPr/>
            </a:pPr>
            <a:r>
              <a:rPr lang="de-CH" sz="1000" dirty="0">
                <a:solidFill>
                  <a:prstClr val="black"/>
                </a:solidFill>
              </a:rPr>
              <a:t> Ausweis kontrollieren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Ware annehmen,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Preis gemäss Liste bezahlen</a:t>
            </a:r>
          </a:p>
        </p:txBody>
      </p: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5A34AE08-CAA7-63EB-2FED-4C8A5A5E859A}"/>
              </a:ext>
            </a:extLst>
          </p:cNvPr>
          <p:cNvCxnSpPr>
            <a:cxnSpLocks/>
          </p:cNvCxnSpPr>
          <p:nvPr/>
        </p:nvCxnSpPr>
        <p:spPr>
          <a:xfrm flipV="1">
            <a:off x="3430421" y="3948191"/>
            <a:ext cx="1894730" cy="1419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feld 55">
            <a:extLst>
              <a:ext uri="{FF2B5EF4-FFF2-40B4-BE49-F238E27FC236}">
                <a16:creationId xmlns:a16="http://schemas.microsoft.com/office/drawing/2014/main" id="{F550A516-1894-7642-B08E-50371E1FDD7C}"/>
              </a:ext>
            </a:extLst>
          </p:cNvPr>
          <p:cNvSpPr txBox="1"/>
          <p:nvPr/>
        </p:nvSpPr>
        <p:spPr>
          <a:xfrm rot="19451756" flipH="1">
            <a:off x="3163348" y="4195372"/>
            <a:ext cx="2426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Warenverkauf am Markt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100" dirty="0">
                <a:solidFill>
                  <a:prstClr val="black"/>
                </a:solidFill>
                <a:latin typeface="Calibri" panose="020F0502020204030204"/>
              </a:rPr>
              <a:t>2 Kinder zusammen mit Marktausweis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100" dirty="0">
                <a:solidFill>
                  <a:prstClr val="black"/>
                </a:solidFill>
                <a:latin typeface="Calibri" panose="020F0502020204030204"/>
                <a:sym typeface="Wingdings" panose="05000000000000000000" pitchFamily="2" charset="2"/>
              </a:rPr>
              <a:t> </a:t>
            </a:r>
            <a:r>
              <a:rPr lang="de-CH" sz="1100" dirty="0">
                <a:solidFill>
                  <a:prstClr val="black"/>
                </a:solidFill>
                <a:latin typeface="Calibri" panose="020F0502020204030204"/>
              </a:rPr>
              <a:t>Geld sofort in die Heimat bringen</a:t>
            </a:r>
            <a:endParaRPr kumimoji="0" lang="de-C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4C931514-7C5D-B1E4-4D7A-35884609DB38}"/>
              </a:ext>
            </a:extLst>
          </p:cNvPr>
          <p:cNvCxnSpPr>
            <a:cxnSpLocks/>
          </p:cNvCxnSpPr>
          <p:nvPr/>
        </p:nvCxnSpPr>
        <p:spPr>
          <a:xfrm>
            <a:off x="3506133" y="1943544"/>
            <a:ext cx="1813956" cy="6542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Textfeld 76">
            <a:extLst>
              <a:ext uri="{FF2B5EF4-FFF2-40B4-BE49-F238E27FC236}">
                <a16:creationId xmlns:a16="http://schemas.microsoft.com/office/drawing/2014/main" id="{74DC5776-AFDA-B784-F22D-FF6B751057CE}"/>
              </a:ext>
            </a:extLst>
          </p:cNvPr>
          <p:cNvSpPr txBox="1"/>
          <p:nvPr/>
        </p:nvSpPr>
        <p:spPr>
          <a:xfrm>
            <a:off x="5200772" y="1106515"/>
            <a:ext cx="348524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Warenkarten tauschen </a:t>
            </a:r>
            <a:b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C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(mit </a:t>
            </a:r>
            <a:r>
              <a:rPr lang="de-CH" sz="1100" dirty="0">
                <a:solidFill>
                  <a:prstClr val="black"/>
                </a:solidFill>
                <a:latin typeface="Calibri" panose="020F0502020204030204"/>
              </a:rPr>
              <a:t>Handelsausweis und </a:t>
            </a:r>
            <a:r>
              <a:rPr kumimoji="0" lang="de-C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nur 1 Karte pro Kind auf </a:t>
            </a:r>
            <a:r>
              <a:rPr kumimoji="0" lang="de-CH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einmal)</a:t>
            </a:r>
            <a:endParaRPr kumimoji="0" lang="de-C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1" name="Gerade Verbindung mit Pfeil 80">
            <a:extLst>
              <a:ext uri="{FF2B5EF4-FFF2-40B4-BE49-F238E27FC236}">
                <a16:creationId xmlns:a16="http://schemas.microsoft.com/office/drawing/2014/main" id="{BC175D12-3F09-0310-D7D1-490F6879EB12}"/>
              </a:ext>
            </a:extLst>
          </p:cNvPr>
          <p:cNvCxnSpPr>
            <a:cxnSpLocks/>
          </p:cNvCxnSpPr>
          <p:nvPr/>
        </p:nvCxnSpPr>
        <p:spPr>
          <a:xfrm flipH="1">
            <a:off x="6932869" y="1965259"/>
            <a:ext cx="2172774" cy="11081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Gerade Verbindung mit Pfeil 105">
            <a:extLst>
              <a:ext uri="{FF2B5EF4-FFF2-40B4-BE49-F238E27FC236}">
                <a16:creationId xmlns:a16="http://schemas.microsoft.com/office/drawing/2014/main" id="{199D8B94-6B23-42A8-474E-2C979FF5677A}"/>
              </a:ext>
            </a:extLst>
          </p:cNvPr>
          <p:cNvCxnSpPr>
            <a:cxnSpLocks/>
          </p:cNvCxnSpPr>
          <p:nvPr/>
        </p:nvCxnSpPr>
        <p:spPr>
          <a:xfrm flipH="1" flipV="1">
            <a:off x="6964494" y="3950783"/>
            <a:ext cx="2158477" cy="13316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Scrollen: vertikal 61">
            <a:extLst>
              <a:ext uri="{FF2B5EF4-FFF2-40B4-BE49-F238E27FC236}">
                <a16:creationId xmlns:a16="http://schemas.microsoft.com/office/drawing/2014/main" id="{9678D75C-BD1A-AF66-0A31-7DFD654DA2B0}"/>
              </a:ext>
            </a:extLst>
          </p:cNvPr>
          <p:cNvSpPr/>
          <p:nvPr/>
        </p:nvSpPr>
        <p:spPr>
          <a:xfrm>
            <a:off x="4266603" y="2628627"/>
            <a:ext cx="1245082" cy="927454"/>
          </a:xfrm>
          <a:prstGeom prst="verticalScroll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dirty="0"/>
              <a:t>Preisliste</a:t>
            </a:r>
          </a:p>
          <a:p>
            <a:pPr algn="ctr"/>
            <a:r>
              <a:rPr lang="de-CH" sz="1000" dirty="0"/>
              <a:t>wechselt jeweils nach </a:t>
            </a:r>
            <a:br>
              <a:rPr lang="de-CH" sz="1000" dirty="0"/>
            </a:br>
            <a:r>
              <a:rPr lang="de-CH" sz="1000" dirty="0"/>
              <a:t> 5 Minuten</a:t>
            </a:r>
            <a:endParaRPr lang="de-CH" dirty="0"/>
          </a:p>
        </p:txBody>
      </p:sp>
      <p:cxnSp>
        <p:nvCxnSpPr>
          <p:cNvPr id="110" name="Gerade Verbindung mit Pfeil 109">
            <a:extLst>
              <a:ext uri="{FF2B5EF4-FFF2-40B4-BE49-F238E27FC236}">
                <a16:creationId xmlns:a16="http://schemas.microsoft.com/office/drawing/2014/main" id="{A554F263-9BAC-8834-1143-3DD499578795}"/>
              </a:ext>
            </a:extLst>
          </p:cNvPr>
          <p:cNvCxnSpPr>
            <a:cxnSpLocks/>
          </p:cNvCxnSpPr>
          <p:nvPr/>
        </p:nvCxnSpPr>
        <p:spPr>
          <a:xfrm>
            <a:off x="3423920" y="5893142"/>
            <a:ext cx="565243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8" name="Grafik 157" descr="Ausführen mit einfarbiger Füllung">
            <a:extLst>
              <a:ext uri="{FF2B5EF4-FFF2-40B4-BE49-F238E27FC236}">
                <a16:creationId xmlns:a16="http://schemas.microsoft.com/office/drawing/2014/main" id="{252F58D2-5C78-A208-900A-8FE3B1E76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02029" y="5446898"/>
            <a:ext cx="441918" cy="441918"/>
          </a:xfrm>
          <a:prstGeom prst="rect">
            <a:avLst/>
          </a:prstGeom>
        </p:spPr>
      </p:pic>
      <p:pic>
        <p:nvPicPr>
          <p:cNvPr id="159" name="Grafik 158" descr="Ausführen mit einfarbiger Füllung">
            <a:extLst>
              <a:ext uri="{FF2B5EF4-FFF2-40B4-BE49-F238E27FC236}">
                <a16:creationId xmlns:a16="http://schemas.microsoft.com/office/drawing/2014/main" id="{4AA82D97-CBEB-61C3-00D7-4248E630E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15366">
            <a:off x="2483001" y="1955292"/>
            <a:ext cx="441918" cy="441918"/>
          </a:xfrm>
          <a:prstGeom prst="rect">
            <a:avLst/>
          </a:prstGeom>
        </p:spPr>
      </p:pic>
      <p:pic>
        <p:nvPicPr>
          <p:cNvPr id="160" name="Grafik 159" descr="Ausführen mit einfarbiger Füllung">
            <a:extLst>
              <a:ext uri="{FF2B5EF4-FFF2-40B4-BE49-F238E27FC236}">
                <a16:creationId xmlns:a16="http://schemas.microsoft.com/office/drawing/2014/main" id="{D31FC88A-E134-76C9-6A74-E49156C3C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033681" flipH="1">
            <a:off x="9859091" y="2728011"/>
            <a:ext cx="379290" cy="441918"/>
          </a:xfrm>
          <a:prstGeom prst="rect">
            <a:avLst/>
          </a:prstGeom>
        </p:spPr>
      </p:pic>
      <p:pic>
        <p:nvPicPr>
          <p:cNvPr id="161" name="Grafik 160" descr="Ausführen mit einfarbiger Füllung">
            <a:extLst>
              <a:ext uri="{FF2B5EF4-FFF2-40B4-BE49-F238E27FC236}">
                <a16:creationId xmlns:a16="http://schemas.microsoft.com/office/drawing/2014/main" id="{7D217E02-98FD-D9BA-537C-92EB6E230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31085" y="952918"/>
            <a:ext cx="441918" cy="441918"/>
          </a:xfrm>
          <a:prstGeom prst="rect">
            <a:avLst/>
          </a:prstGeom>
        </p:spPr>
      </p:pic>
      <p:grpSp>
        <p:nvGrpSpPr>
          <p:cNvPr id="163" name="Gruppieren 162">
            <a:extLst>
              <a:ext uri="{FF2B5EF4-FFF2-40B4-BE49-F238E27FC236}">
                <a16:creationId xmlns:a16="http://schemas.microsoft.com/office/drawing/2014/main" id="{25134333-2F46-0E87-BAF7-AFB5A1E7BF32}"/>
              </a:ext>
            </a:extLst>
          </p:cNvPr>
          <p:cNvGrpSpPr/>
          <p:nvPr/>
        </p:nvGrpSpPr>
        <p:grpSpPr>
          <a:xfrm>
            <a:off x="4308793" y="1900958"/>
            <a:ext cx="596386" cy="525858"/>
            <a:chOff x="3953625" y="1745448"/>
            <a:chExt cx="596386" cy="525858"/>
          </a:xfrm>
          <a:solidFill>
            <a:srgbClr val="00B0F0"/>
          </a:solidFill>
        </p:grpSpPr>
        <p:pic>
          <p:nvPicPr>
            <p:cNvPr id="156" name="Grafik 155" descr="Räuber mit einfarbiger Füllung">
              <a:extLst>
                <a:ext uri="{FF2B5EF4-FFF2-40B4-BE49-F238E27FC236}">
                  <a16:creationId xmlns:a16="http://schemas.microsoft.com/office/drawing/2014/main" id="{17BC2095-228E-2FA0-54C5-5A2483298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077448" y="1745448"/>
              <a:ext cx="472563" cy="472563"/>
            </a:xfrm>
            <a:prstGeom prst="rect">
              <a:avLst/>
            </a:prstGeom>
          </p:spPr>
        </p:pic>
        <p:pic>
          <p:nvPicPr>
            <p:cNvPr id="162" name="Grafik 161" descr="Räuber mit einfarbiger Füllung">
              <a:extLst>
                <a:ext uri="{FF2B5EF4-FFF2-40B4-BE49-F238E27FC236}">
                  <a16:creationId xmlns:a16="http://schemas.microsoft.com/office/drawing/2014/main" id="{AA87B359-DA64-C5CF-194A-EBA531B33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953625" y="1798743"/>
              <a:ext cx="472563" cy="472563"/>
            </a:xfrm>
            <a:prstGeom prst="rect">
              <a:avLst/>
            </a:prstGeom>
          </p:spPr>
        </p:pic>
      </p:grpSp>
      <p:grpSp>
        <p:nvGrpSpPr>
          <p:cNvPr id="164" name="Gruppieren 163">
            <a:extLst>
              <a:ext uri="{FF2B5EF4-FFF2-40B4-BE49-F238E27FC236}">
                <a16:creationId xmlns:a16="http://schemas.microsoft.com/office/drawing/2014/main" id="{2311A9A3-1C08-F0BC-40CF-973F3AE70064}"/>
              </a:ext>
            </a:extLst>
          </p:cNvPr>
          <p:cNvGrpSpPr/>
          <p:nvPr/>
        </p:nvGrpSpPr>
        <p:grpSpPr>
          <a:xfrm rot="18571582">
            <a:off x="2744427" y="4813065"/>
            <a:ext cx="596386" cy="525858"/>
            <a:chOff x="3953625" y="1745448"/>
            <a:chExt cx="596386" cy="525858"/>
          </a:xfrm>
          <a:solidFill>
            <a:srgbClr val="00B050"/>
          </a:solidFill>
        </p:grpSpPr>
        <p:pic>
          <p:nvPicPr>
            <p:cNvPr id="165" name="Grafik 164" descr="Räuber mit einfarbiger Füllung">
              <a:extLst>
                <a:ext uri="{FF2B5EF4-FFF2-40B4-BE49-F238E27FC236}">
                  <a16:creationId xmlns:a16="http://schemas.microsoft.com/office/drawing/2014/main" id="{DD835574-179E-7765-C51A-2F5A1241BF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077448" y="1745448"/>
              <a:ext cx="472563" cy="472563"/>
            </a:xfrm>
            <a:prstGeom prst="rect">
              <a:avLst/>
            </a:prstGeom>
          </p:spPr>
        </p:pic>
        <p:pic>
          <p:nvPicPr>
            <p:cNvPr id="166" name="Grafik 165" descr="Räuber mit einfarbiger Füllung">
              <a:extLst>
                <a:ext uri="{FF2B5EF4-FFF2-40B4-BE49-F238E27FC236}">
                  <a16:creationId xmlns:a16="http://schemas.microsoft.com/office/drawing/2014/main" id="{0EE3E27F-DE3D-B5FC-61BF-80C470FB1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953625" y="1798743"/>
              <a:ext cx="472563" cy="472563"/>
            </a:xfrm>
            <a:prstGeom prst="rect">
              <a:avLst/>
            </a:prstGeom>
          </p:spPr>
        </p:pic>
      </p:grpSp>
      <p:grpSp>
        <p:nvGrpSpPr>
          <p:cNvPr id="167" name="Gruppieren 166">
            <a:extLst>
              <a:ext uri="{FF2B5EF4-FFF2-40B4-BE49-F238E27FC236}">
                <a16:creationId xmlns:a16="http://schemas.microsoft.com/office/drawing/2014/main" id="{2F0A85EB-062D-EFE2-CCF3-857C4FF6A02C}"/>
              </a:ext>
            </a:extLst>
          </p:cNvPr>
          <p:cNvGrpSpPr/>
          <p:nvPr/>
        </p:nvGrpSpPr>
        <p:grpSpPr>
          <a:xfrm rot="3028418" flipH="1">
            <a:off x="7603986" y="4106186"/>
            <a:ext cx="596386" cy="525858"/>
            <a:chOff x="3953625" y="1745448"/>
            <a:chExt cx="596386" cy="525858"/>
          </a:xfrm>
          <a:solidFill>
            <a:srgbClr val="FF0000"/>
          </a:solidFill>
        </p:grpSpPr>
        <p:pic>
          <p:nvPicPr>
            <p:cNvPr id="168" name="Grafik 167" descr="Räuber mit einfarbiger Füllung">
              <a:extLst>
                <a:ext uri="{FF2B5EF4-FFF2-40B4-BE49-F238E27FC236}">
                  <a16:creationId xmlns:a16="http://schemas.microsoft.com/office/drawing/2014/main" id="{FE2F0DBB-E2C1-1BFD-A4DB-8956954DD9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077448" y="1745448"/>
              <a:ext cx="472563" cy="472563"/>
            </a:xfrm>
            <a:prstGeom prst="rect">
              <a:avLst/>
            </a:prstGeom>
          </p:spPr>
        </p:pic>
        <p:pic>
          <p:nvPicPr>
            <p:cNvPr id="169" name="Grafik 168" descr="Räuber mit einfarbiger Füllung">
              <a:extLst>
                <a:ext uri="{FF2B5EF4-FFF2-40B4-BE49-F238E27FC236}">
                  <a16:creationId xmlns:a16="http://schemas.microsoft.com/office/drawing/2014/main" id="{D7C7F8B1-AFFA-4B71-E4CB-AE857C2FA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953625" y="1798743"/>
              <a:ext cx="472563" cy="472563"/>
            </a:xfrm>
            <a:prstGeom prst="rect">
              <a:avLst/>
            </a:prstGeom>
          </p:spPr>
        </p:pic>
      </p:grpSp>
      <p:pic>
        <p:nvPicPr>
          <p:cNvPr id="178" name="Grafik 177" descr="Ausführen mit einfarbiger Füllung">
            <a:extLst>
              <a:ext uri="{FF2B5EF4-FFF2-40B4-BE49-F238E27FC236}">
                <a16:creationId xmlns:a16="http://schemas.microsoft.com/office/drawing/2014/main" id="{2F34774C-00D3-8FAB-59DD-202B84E1C9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8526645" y="5433625"/>
            <a:ext cx="441918" cy="441918"/>
          </a:xfrm>
          <a:prstGeom prst="rect">
            <a:avLst/>
          </a:prstGeom>
        </p:spPr>
      </p:pic>
      <p:pic>
        <p:nvPicPr>
          <p:cNvPr id="179" name="Grafik 178" descr="Ausführen mit einfarbiger Füllung">
            <a:extLst>
              <a:ext uri="{FF2B5EF4-FFF2-40B4-BE49-F238E27FC236}">
                <a16:creationId xmlns:a16="http://schemas.microsoft.com/office/drawing/2014/main" id="{CF6E6784-7457-A968-FB6A-F0216F594A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479715">
            <a:off x="2402198" y="3942469"/>
            <a:ext cx="441918" cy="441918"/>
          </a:xfrm>
          <a:prstGeom prst="rect">
            <a:avLst/>
          </a:prstGeom>
        </p:spPr>
      </p:pic>
      <p:sp>
        <p:nvSpPr>
          <p:cNvPr id="2" name="Textfeld 4">
            <a:extLst>
              <a:ext uri="{FF2B5EF4-FFF2-40B4-BE49-F238E27FC236}">
                <a16:creationId xmlns:a16="http://schemas.microsoft.com/office/drawing/2014/main" id="{A79A059A-B427-5C9B-3363-135772F41E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941" y="2814037"/>
            <a:ext cx="1993834" cy="1617088"/>
          </a:xfrm>
          <a:prstGeom prst="rect">
            <a:avLst/>
          </a:prstGeom>
          <a:solidFill>
            <a:srgbClr val="FFFFFF"/>
          </a:solidFill>
          <a:ln w="28575">
            <a:solidFill>
              <a:srgbClr val="FF66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300"/>
              </a:spcAft>
              <a:buNone/>
            </a:pPr>
            <a:r>
              <a:rPr lang="de-CH" sz="9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Warenkarten gegen Geld</a:t>
            </a:r>
          </a:p>
          <a:p>
            <a:pPr>
              <a:spcAft>
                <a:spcPts val="300"/>
              </a:spcAft>
              <a:buNone/>
            </a:pPr>
            <a:r>
              <a:rPr lang="de-CH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Verkaufe die Warenkarte am Markt-platz möglichst dann, wenn der Preis der entsprechenden Ware hoch ist. </a:t>
            </a:r>
            <a:endParaRPr lang="de-CH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None/>
            </a:pPr>
            <a:r>
              <a:rPr lang="de-CH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 Verkauf bringt immer Geld.</a:t>
            </a:r>
            <a:endParaRPr lang="de-CH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None/>
            </a:pPr>
            <a:r>
              <a:rPr lang="de-CH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 zuwarten oder später verkaufen ist dem Team mit dem Marktausweis überlassen.</a:t>
            </a:r>
            <a:endParaRPr lang="de-CH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None/>
            </a:pPr>
            <a:r>
              <a:rPr lang="de-CH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</a:t>
            </a:r>
            <a:r>
              <a:rPr lang="de-CH" sz="9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eigene Warenkarte</a:t>
            </a:r>
            <a:r>
              <a:rPr lang="de-CH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ist am Marktplatz </a:t>
            </a:r>
            <a:r>
              <a:rPr lang="de-CH" sz="9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immer nur ein Denar</a:t>
            </a:r>
            <a:r>
              <a:rPr lang="de-CH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wert.</a:t>
            </a:r>
            <a:endParaRPr lang="de-CH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None/>
            </a:pPr>
            <a:r>
              <a:rPr lang="de-CH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None/>
            </a:pPr>
            <a:r>
              <a:rPr lang="de-CH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3" name="Grafik 132">
            <a:extLst>
              <a:ext uri="{FF2B5EF4-FFF2-40B4-BE49-F238E27FC236}">
                <a16:creationId xmlns:a16="http://schemas.microsoft.com/office/drawing/2014/main" id="{A9FF1681-02B7-129C-3578-4879B9807C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672930">
            <a:off x="927094" y="1325560"/>
            <a:ext cx="886851" cy="55960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2D38AF0F-73C7-6A54-C90B-C440D91E5E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49331">
            <a:off x="1190555" y="1865062"/>
            <a:ext cx="973234" cy="59337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97D00A64-1EA0-24DD-C1D7-4B7DDFC32009}"/>
              </a:ext>
            </a:extLst>
          </p:cNvPr>
          <p:cNvSpPr/>
          <p:nvPr/>
        </p:nvSpPr>
        <p:spPr>
          <a:xfrm>
            <a:off x="1570583" y="5409688"/>
            <a:ext cx="1787537" cy="98665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Händlergruppe: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dirty="0">
                <a:solidFill>
                  <a:schemeClr val="tx1"/>
                </a:solidFill>
                <a:latin typeface="Calibri" panose="020F0502020204030204"/>
              </a:rPr>
              <a:t>Goldschmied +   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Purpurhändler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B67920D1-65D1-9D68-B58B-1E69AD00B9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672930">
            <a:off x="1220340" y="4875565"/>
            <a:ext cx="1073015" cy="58611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289E6145-F1C8-9512-D0FB-02379CB1377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787412">
            <a:off x="609496" y="5476517"/>
            <a:ext cx="1029896" cy="58611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4" name="Rechteck 23">
            <a:extLst>
              <a:ext uri="{FF2B5EF4-FFF2-40B4-BE49-F238E27FC236}">
                <a16:creationId xmlns:a16="http://schemas.microsoft.com/office/drawing/2014/main" id="{EE2ADB4A-0D65-809F-4D92-3D9871103CC4}"/>
              </a:ext>
            </a:extLst>
          </p:cNvPr>
          <p:cNvSpPr/>
          <p:nvPr/>
        </p:nvSpPr>
        <p:spPr>
          <a:xfrm>
            <a:off x="9155005" y="5297627"/>
            <a:ext cx="1787537" cy="986652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Händlergruppe: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dirty="0">
                <a:solidFill>
                  <a:schemeClr val="tx1"/>
                </a:solidFill>
                <a:latin typeface="Calibri" panose="020F0502020204030204"/>
              </a:rPr>
              <a:t>Bauer +</a:t>
            </a:r>
            <a:br>
              <a:rPr lang="de-CH" dirty="0">
                <a:solidFill>
                  <a:schemeClr val="tx1"/>
                </a:solidFill>
                <a:latin typeface="Calibri" panose="020F0502020204030204"/>
              </a:rPr>
            </a:br>
            <a:r>
              <a:rPr lang="de-CH" dirty="0">
                <a:solidFill>
                  <a:schemeClr val="tx1"/>
                </a:solidFill>
                <a:latin typeface="Calibri" panose="020F0502020204030204"/>
              </a:rPr>
              <a:t>Hirte</a:t>
            </a: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4BD66B9D-43B6-4D74-553E-3440D540B3D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1057">
            <a:off x="10657793" y="5738198"/>
            <a:ext cx="985253" cy="60160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5EE6733C-022F-F829-0D8B-6787DD72037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815459">
            <a:off x="10394220" y="4893166"/>
            <a:ext cx="1010778" cy="58611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8" name="Rechteck 27">
            <a:extLst>
              <a:ext uri="{FF2B5EF4-FFF2-40B4-BE49-F238E27FC236}">
                <a16:creationId xmlns:a16="http://schemas.microsoft.com/office/drawing/2014/main" id="{808FDB98-E525-4760-FEDD-15DF73431726}"/>
              </a:ext>
            </a:extLst>
          </p:cNvPr>
          <p:cNvSpPr/>
          <p:nvPr/>
        </p:nvSpPr>
        <p:spPr>
          <a:xfrm>
            <a:off x="9206996" y="978758"/>
            <a:ext cx="1787537" cy="98665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Händlergruppe: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dirty="0">
                <a:solidFill>
                  <a:schemeClr val="tx1"/>
                </a:solidFill>
                <a:latin typeface="Calibri" panose="020F0502020204030204"/>
              </a:rPr>
              <a:t>Fischer +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Bäcker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2CBC8F4A-898E-8463-CAD9-FA4948BB313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657683">
            <a:off x="10484896" y="1474024"/>
            <a:ext cx="908005" cy="58611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059ED342-521D-20EC-8996-317B91E03F8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815459">
            <a:off x="10473264" y="2090103"/>
            <a:ext cx="919607" cy="58611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71E56D69-AEEA-28A2-3CEC-9ECF84FBCC4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4398410">
            <a:off x="3055960" y="4592463"/>
            <a:ext cx="350662" cy="24580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EE15261E-3F32-1B5C-E98C-A269D867579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6455335">
            <a:off x="4737225" y="2047484"/>
            <a:ext cx="308934" cy="20932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48" name="Textfeld 47">
            <a:extLst>
              <a:ext uri="{FF2B5EF4-FFF2-40B4-BE49-F238E27FC236}">
                <a16:creationId xmlns:a16="http://schemas.microsoft.com/office/drawing/2014/main" id="{CE24328C-5200-B4B3-4B4C-66F9BA80BBB6}"/>
              </a:ext>
            </a:extLst>
          </p:cNvPr>
          <p:cNvSpPr txBox="1"/>
          <p:nvPr/>
        </p:nvSpPr>
        <p:spPr>
          <a:xfrm>
            <a:off x="4435778" y="5463683"/>
            <a:ext cx="348524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Warenkarten tauschen </a:t>
            </a:r>
            <a:b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C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(mit </a:t>
            </a:r>
            <a:r>
              <a:rPr lang="de-CH" sz="1100" dirty="0">
                <a:solidFill>
                  <a:prstClr val="black"/>
                </a:solidFill>
                <a:latin typeface="Calibri" panose="020F0502020204030204"/>
              </a:rPr>
              <a:t>Handelsausweis und </a:t>
            </a:r>
            <a:r>
              <a:rPr kumimoji="0" lang="de-C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nur 1 Karte pro Kind auf einmal)</a:t>
            </a:r>
            <a:endParaRPr kumimoji="0" lang="de-C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9" name="Grafik 48">
            <a:extLst>
              <a:ext uri="{FF2B5EF4-FFF2-40B4-BE49-F238E27FC236}">
                <a16:creationId xmlns:a16="http://schemas.microsoft.com/office/drawing/2014/main" id="{E14D8FF6-8382-60CB-0F84-70955EB0619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853651">
            <a:off x="8377594" y="1820112"/>
            <a:ext cx="300634" cy="20932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57A215EA-635F-5B0B-5FBC-730782C62AE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164858">
            <a:off x="7536381" y="4007380"/>
            <a:ext cx="301597" cy="2093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51" name="Textfeld 50">
            <a:extLst>
              <a:ext uri="{FF2B5EF4-FFF2-40B4-BE49-F238E27FC236}">
                <a16:creationId xmlns:a16="http://schemas.microsoft.com/office/drawing/2014/main" id="{6C109AFC-622E-6F30-454C-015332EEF179}"/>
              </a:ext>
            </a:extLst>
          </p:cNvPr>
          <p:cNvSpPr txBox="1"/>
          <p:nvPr/>
        </p:nvSpPr>
        <p:spPr>
          <a:xfrm rot="20013328" flipH="1">
            <a:off x="6874024" y="2268222"/>
            <a:ext cx="2426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400" dirty="0">
                <a:solidFill>
                  <a:prstClr val="black"/>
                </a:solidFill>
                <a:latin typeface="Calibri" panose="020F0502020204030204"/>
              </a:rPr>
              <a:t>Warenverkauf am Markt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100" dirty="0">
                <a:solidFill>
                  <a:prstClr val="black"/>
                </a:solidFill>
                <a:latin typeface="Calibri" panose="020F0502020204030204"/>
              </a:rPr>
              <a:t>2 Kinder zusammen mit Marktausweis</a:t>
            </a:r>
            <a:endParaRPr kumimoji="0" lang="de-C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100" dirty="0">
                <a:solidFill>
                  <a:prstClr val="black"/>
                </a:solidFill>
                <a:latin typeface="Calibri" panose="020F0502020204030204"/>
              </a:rPr>
              <a:t>Geld sofort in die Heimat bringen</a:t>
            </a:r>
            <a:endParaRPr kumimoji="0" lang="de-C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C3B30548-10CB-F62D-B279-D8D8B500B8EE}"/>
              </a:ext>
            </a:extLst>
          </p:cNvPr>
          <p:cNvGrpSpPr/>
          <p:nvPr/>
        </p:nvGrpSpPr>
        <p:grpSpPr>
          <a:xfrm rot="20487124" flipH="1">
            <a:off x="8565445" y="1664129"/>
            <a:ext cx="512322" cy="441919"/>
            <a:chOff x="3953625" y="1745448"/>
            <a:chExt cx="596386" cy="525858"/>
          </a:xfrm>
          <a:solidFill>
            <a:schemeClr val="tx1"/>
          </a:solidFill>
        </p:grpSpPr>
        <p:pic>
          <p:nvPicPr>
            <p:cNvPr id="53" name="Grafik 52" descr="Räuber mit einfarbiger Füllung">
              <a:extLst>
                <a:ext uri="{FF2B5EF4-FFF2-40B4-BE49-F238E27FC236}">
                  <a16:creationId xmlns:a16="http://schemas.microsoft.com/office/drawing/2014/main" id="{7376A10D-ECA0-C9FD-5A64-40A73CA53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077448" y="1745448"/>
              <a:ext cx="472563" cy="472563"/>
            </a:xfrm>
            <a:prstGeom prst="rect">
              <a:avLst/>
            </a:prstGeom>
          </p:spPr>
        </p:pic>
        <p:pic>
          <p:nvPicPr>
            <p:cNvPr id="54" name="Grafik 53" descr="Räuber mit einfarbiger Füllung">
              <a:extLst>
                <a:ext uri="{FF2B5EF4-FFF2-40B4-BE49-F238E27FC236}">
                  <a16:creationId xmlns:a16="http://schemas.microsoft.com/office/drawing/2014/main" id="{59E310B9-A6D3-49F6-9C07-55B30DC001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953625" y="1798743"/>
              <a:ext cx="472563" cy="472563"/>
            </a:xfrm>
            <a:prstGeom prst="rect">
              <a:avLst/>
            </a:prstGeom>
          </p:spPr>
        </p:pic>
      </p:grpSp>
      <p:pic>
        <p:nvPicPr>
          <p:cNvPr id="61" name="Grafik 60" descr="Cowgirl mit einfarbiger Füllung">
            <a:extLst>
              <a:ext uri="{FF2B5EF4-FFF2-40B4-BE49-F238E27FC236}">
                <a16:creationId xmlns:a16="http://schemas.microsoft.com/office/drawing/2014/main" id="{82C4C5B9-58DD-E453-EE5D-CB2ACCE6106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848441" y="3108320"/>
            <a:ext cx="914400" cy="914400"/>
          </a:xfrm>
          <a:prstGeom prst="rect">
            <a:avLst/>
          </a:prstGeom>
        </p:spPr>
      </p:pic>
      <p:pic>
        <p:nvPicPr>
          <p:cNvPr id="64" name="Grafik 63" descr="Bauer mit einfarbiger Füllung">
            <a:extLst>
              <a:ext uri="{FF2B5EF4-FFF2-40B4-BE49-F238E27FC236}">
                <a16:creationId xmlns:a16="http://schemas.microsoft.com/office/drawing/2014/main" id="{10FD2B66-AB99-926C-7D31-B68D0B361F7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221231" y="5769572"/>
            <a:ext cx="505127" cy="505127"/>
          </a:xfrm>
          <a:prstGeom prst="rect">
            <a:avLst/>
          </a:prstGeom>
        </p:spPr>
      </p:pic>
      <p:pic>
        <p:nvPicPr>
          <p:cNvPr id="71" name="Grafik 70" descr="Sonnenbrillengesichtskontur mit einfarbiger Füllung">
            <a:extLst>
              <a:ext uri="{FF2B5EF4-FFF2-40B4-BE49-F238E27FC236}">
                <a16:creationId xmlns:a16="http://schemas.microsoft.com/office/drawing/2014/main" id="{E6713908-17A5-FAF0-25B6-57E83B8F6BB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574277" y="3213946"/>
            <a:ext cx="288753" cy="288753"/>
          </a:xfrm>
          <a:prstGeom prst="rect">
            <a:avLst/>
          </a:prstGeom>
        </p:spPr>
      </p:pic>
      <p:pic>
        <p:nvPicPr>
          <p:cNvPr id="73" name="Grafik 72" descr="Küchenchef mit einfarbiger Füllung">
            <a:extLst>
              <a:ext uri="{FF2B5EF4-FFF2-40B4-BE49-F238E27FC236}">
                <a16:creationId xmlns:a16="http://schemas.microsoft.com/office/drawing/2014/main" id="{04AA944A-22EC-2CA1-BC18-2E724668557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249840" y="1455041"/>
            <a:ext cx="398948" cy="398948"/>
          </a:xfrm>
          <a:prstGeom prst="rect">
            <a:avLst/>
          </a:prstGeom>
        </p:spPr>
      </p:pic>
      <p:pic>
        <p:nvPicPr>
          <p:cNvPr id="75" name="Grafik 74" descr="Bauarbeiter mit einfarbiger Füllung">
            <a:extLst>
              <a:ext uri="{FF2B5EF4-FFF2-40B4-BE49-F238E27FC236}">
                <a16:creationId xmlns:a16="http://schemas.microsoft.com/office/drawing/2014/main" id="{9F15AB12-D3AF-9AC3-6617-49544B42240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006833" y="1272520"/>
            <a:ext cx="449244" cy="449244"/>
          </a:xfrm>
          <a:prstGeom prst="rect">
            <a:avLst/>
          </a:prstGeom>
        </p:spPr>
      </p:pic>
      <p:pic>
        <p:nvPicPr>
          <p:cNvPr id="80" name="Grafik 79" descr="Weibliches Profil mit einfarbiger Füllung">
            <a:extLst>
              <a:ext uri="{FF2B5EF4-FFF2-40B4-BE49-F238E27FC236}">
                <a16:creationId xmlns:a16="http://schemas.microsoft.com/office/drawing/2014/main" id="{3193A9F3-DC78-611A-12C2-918F4ECC9EC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982002" y="5719778"/>
            <a:ext cx="441918" cy="441918"/>
          </a:xfrm>
          <a:prstGeom prst="rect">
            <a:avLst/>
          </a:prstGeom>
        </p:spPr>
      </p:pic>
      <p:pic>
        <p:nvPicPr>
          <p:cNvPr id="86" name="Grafik 85">
            <a:extLst>
              <a:ext uri="{FF2B5EF4-FFF2-40B4-BE49-F238E27FC236}">
                <a16:creationId xmlns:a16="http://schemas.microsoft.com/office/drawing/2014/main" id="{0BA3C9C5-EC16-DBA8-E45F-167BB5D184B4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 rot="4183084">
            <a:off x="8360490" y="5475862"/>
            <a:ext cx="295946" cy="20320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0" name="Grafik 89">
            <a:extLst>
              <a:ext uri="{FF2B5EF4-FFF2-40B4-BE49-F238E27FC236}">
                <a16:creationId xmlns:a16="http://schemas.microsoft.com/office/drawing/2014/main" id="{A9F42109-F501-6371-2C64-B96C1A3A5269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 rot="21050185">
            <a:off x="9756829" y="3040620"/>
            <a:ext cx="348587" cy="24638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2" name="Grafik 91" descr="Laden Silhouette">
            <a:extLst>
              <a:ext uri="{FF2B5EF4-FFF2-40B4-BE49-F238E27FC236}">
                <a16:creationId xmlns:a16="http://schemas.microsoft.com/office/drawing/2014/main" id="{5953A3F2-9EDA-73F4-4029-613A5CA73AB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471084" y="2616177"/>
            <a:ext cx="457201" cy="457201"/>
          </a:xfrm>
          <a:prstGeom prst="rect">
            <a:avLst/>
          </a:prstGeom>
        </p:spPr>
      </p:pic>
      <p:pic>
        <p:nvPicPr>
          <p:cNvPr id="93" name="Grafik 92" descr="Laden Silhouette">
            <a:extLst>
              <a:ext uri="{FF2B5EF4-FFF2-40B4-BE49-F238E27FC236}">
                <a16:creationId xmlns:a16="http://schemas.microsoft.com/office/drawing/2014/main" id="{CD026302-EC41-5860-DB21-BF64B570A14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920453" y="2616177"/>
            <a:ext cx="457201" cy="457201"/>
          </a:xfrm>
          <a:prstGeom prst="rect">
            <a:avLst/>
          </a:prstGeom>
        </p:spPr>
      </p:pic>
      <p:pic>
        <p:nvPicPr>
          <p:cNvPr id="95" name="Grafik 94" descr="Laden Silhouette">
            <a:extLst>
              <a:ext uri="{FF2B5EF4-FFF2-40B4-BE49-F238E27FC236}">
                <a16:creationId xmlns:a16="http://schemas.microsoft.com/office/drawing/2014/main" id="{53A8E994-E7F7-2347-3B26-F0737CDA931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358933" y="2616177"/>
            <a:ext cx="457201" cy="457201"/>
          </a:xfrm>
          <a:prstGeom prst="rect">
            <a:avLst/>
          </a:prstGeom>
        </p:spPr>
      </p:pic>
      <p:pic>
        <p:nvPicPr>
          <p:cNvPr id="97" name="Grafik 96">
            <a:extLst>
              <a:ext uri="{FF2B5EF4-FFF2-40B4-BE49-F238E27FC236}">
                <a16:creationId xmlns:a16="http://schemas.microsoft.com/office/drawing/2014/main" id="{7410C145-CEE3-E00D-781B-6FC7CAFA0A32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 rot="5400000">
            <a:off x="4877159" y="989917"/>
            <a:ext cx="353425" cy="24591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9" name="Grafik 98">
            <a:extLst>
              <a:ext uri="{FF2B5EF4-FFF2-40B4-BE49-F238E27FC236}">
                <a16:creationId xmlns:a16="http://schemas.microsoft.com/office/drawing/2014/main" id="{B438C6D0-2CAA-C2B3-56C5-79F4C3A876DF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 rot="9669799">
            <a:off x="2755792" y="2229535"/>
            <a:ext cx="353425" cy="24591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2" name="Grafik 101">
            <a:extLst>
              <a:ext uri="{FF2B5EF4-FFF2-40B4-BE49-F238E27FC236}">
                <a16:creationId xmlns:a16="http://schemas.microsoft.com/office/drawing/2014/main" id="{634DF6FB-2ACC-445F-2534-90E899E6627A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 rot="5400000">
            <a:off x="4174811" y="5505332"/>
            <a:ext cx="341899" cy="24085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3" name="Grafik 102">
            <a:extLst>
              <a:ext uri="{FF2B5EF4-FFF2-40B4-BE49-F238E27FC236}">
                <a16:creationId xmlns:a16="http://schemas.microsoft.com/office/drawing/2014/main" id="{3212639A-81EC-F32F-2B28-D642A91CD930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 rot="3516793">
            <a:off x="2540752" y="3710808"/>
            <a:ext cx="341899" cy="24085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4" name="Grafik 103" descr="Sonnenbrillengesichtskontur mit einfarbiger Füllung">
            <a:extLst>
              <a:ext uri="{FF2B5EF4-FFF2-40B4-BE49-F238E27FC236}">
                <a16:creationId xmlns:a16="http://schemas.microsoft.com/office/drawing/2014/main" id="{71C22AED-B867-3AA1-F42B-1E18B96F0B0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364723" y="3217050"/>
            <a:ext cx="288753" cy="288753"/>
          </a:xfrm>
          <a:prstGeom prst="rect">
            <a:avLst/>
          </a:prstGeom>
        </p:spPr>
      </p:pic>
      <p:sp>
        <p:nvSpPr>
          <p:cNvPr id="105" name="Textfeld 4">
            <a:extLst>
              <a:ext uri="{FF2B5EF4-FFF2-40B4-BE49-F238E27FC236}">
                <a16:creationId xmlns:a16="http://schemas.microsoft.com/office/drawing/2014/main" id="{9DF1C2EE-1B81-2C54-F7C1-757FC80CAE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6186" y="3658934"/>
            <a:ext cx="1190089" cy="6240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300"/>
              </a:spcAft>
              <a:buNone/>
            </a:pPr>
            <a:r>
              <a:rPr lang="de-CH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Stoppt (fängt) die Kinder unterwegs und nimmt ihnen Geld und Waren weg.</a:t>
            </a:r>
            <a:endParaRPr lang="de-CH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None/>
            </a:pPr>
            <a:r>
              <a:rPr lang="de-CH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None/>
            </a:pPr>
            <a:r>
              <a:rPr lang="de-CH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CH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223607"/>
      </p:ext>
    </p:extLst>
  </p:cSld>
  <p:clrMapOvr>
    <a:masterClrMapping/>
  </p:clrMapOvr>
</p:sld>
</file>

<file path=ppt/theme/theme1.xml><?xml version="1.0" encoding="utf-8"?>
<a:theme xmlns:a="http://schemas.openxmlformats.org/drawingml/2006/main" name="3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</Words>
  <Application>Microsoft Office PowerPoint</Application>
  <PresentationFormat>Breitbild</PresentationFormat>
  <Paragraphs>39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3_Office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Wyssen R. und D.</dc:creator>
  <cp:lastModifiedBy>Wyssen R. und D.</cp:lastModifiedBy>
  <cp:revision>15</cp:revision>
  <dcterms:created xsi:type="dcterms:W3CDTF">2026-03-02T15:04:24Z</dcterms:created>
  <dcterms:modified xsi:type="dcterms:W3CDTF">2026-03-09T14:30:19Z</dcterms:modified>
</cp:coreProperties>
</file>